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p:regular r:id="rId41"/>
      <p:bold r:id="rId42"/>
      <p:italic r:id="rId43"/>
      <p:boldItalic r:id="rId44"/>
    </p:embeddedFont>
    <p:embeddedFont>
      <p:font typeface="Fira Sans ExtraBold"/>
      <p:bold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7" roundtripDataSignature="AMtx7mg6TYaS0YoAzZdMi07lWs2O4Idw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7.xml"/><Relationship Id="rId44" Type="http://schemas.openxmlformats.org/officeDocument/2006/relationships/font" Target="fonts/Roboto-boldItalic.fntdata"/><Relationship Id="rId21" Type="http://schemas.openxmlformats.org/officeDocument/2006/relationships/slide" Target="slides/slide16.xml"/><Relationship Id="rId43" Type="http://schemas.openxmlformats.org/officeDocument/2006/relationships/font" Target="fonts/Roboto-italic.fntdata"/><Relationship Id="rId24" Type="http://schemas.openxmlformats.org/officeDocument/2006/relationships/slide" Target="slides/slide19.xml"/><Relationship Id="rId46" Type="http://schemas.openxmlformats.org/officeDocument/2006/relationships/font" Target="fonts/FiraSansExtraBold-boldItalic.fntdata"/><Relationship Id="rId23" Type="http://schemas.openxmlformats.org/officeDocument/2006/relationships/slide" Target="slides/slide18.xml"/><Relationship Id="rId45" Type="http://schemas.openxmlformats.org/officeDocument/2006/relationships/font" Target="fonts/FiraSansExtra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ecef63b8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ecef63b8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cef63b867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cef63b867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cef63b867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cef63b867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cef63b867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cef63b867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Bullseye resmi ekle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cef63b867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cef63b867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CNN den örnek ver katman ekledikçe daha karmaşık şeyleri öğrenebiliyor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cef63b867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ecef63b867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cef63b867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cef63b867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cef63b867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cef63b867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cef63b867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cef63b867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cef63b86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cef63b86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cef63b867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cef63b867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ecef63b86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ecef63b86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cef63b86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cef63b86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Century"/>
              <a:buAutoNum type="arabicPeriod"/>
            </a:pPr>
            <a:r>
              <a:rPr lang="tr" sz="1400">
                <a:solidFill>
                  <a:schemeClr val="dk1"/>
                </a:solidFill>
                <a:latin typeface="Century"/>
                <a:ea typeface="Century"/>
                <a:cs typeface="Century"/>
                <a:sym typeface="Century"/>
              </a:rPr>
              <a:t>After the problem definition, we need to obtain data which will be appropriate for our case. The quality and quantity of data that you gather will directly determine how good our predictive model can be</a:t>
            </a:r>
            <a:endParaRPr sz="1400">
              <a:solidFill>
                <a:schemeClr val="dk1"/>
              </a:solidFill>
              <a:latin typeface="Century"/>
              <a:ea typeface="Century"/>
              <a:cs typeface="Century"/>
              <a:sym typeface="Century"/>
            </a:endParaRPr>
          </a:p>
          <a:p>
            <a:pPr indent="-317500" lvl="0" marL="457200" rtl="0" algn="l">
              <a:lnSpc>
                <a:spcPct val="115000"/>
              </a:lnSpc>
              <a:spcBef>
                <a:spcPts val="0"/>
              </a:spcBef>
              <a:spcAft>
                <a:spcPts val="0"/>
              </a:spcAft>
              <a:buClr>
                <a:schemeClr val="dk1"/>
              </a:buClr>
              <a:buSzPts val="1400"/>
              <a:buFont typeface="Century"/>
              <a:buAutoNum type="arabicPeriod"/>
            </a:pPr>
            <a:r>
              <a:rPr lang="tr" sz="1400">
                <a:solidFill>
                  <a:schemeClr val="dk1"/>
                </a:solidFill>
                <a:latin typeface="Century"/>
                <a:ea typeface="Century"/>
                <a:cs typeface="Century"/>
                <a:sym typeface="Century"/>
              </a:rPr>
              <a:t>Exploratory Data Analysis refers to the critical process of performing initial investigations on data so as to discover patterns,to spot anomalies,to test hypothesis and to check assumptions with the help of summary statistics and graphical representations.</a:t>
            </a:r>
            <a:endParaRPr sz="1400">
              <a:solidFill>
                <a:schemeClr val="dk1"/>
              </a:solidFill>
              <a:latin typeface="Century"/>
              <a:ea typeface="Century"/>
              <a:cs typeface="Century"/>
              <a:sym typeface="Century"/>
            </a:endParaRPr>
          </a:p>
          <a:p>
            <a:pPr indent="-317500" lvl="0" marL="457200" rtl="0" algn="l">
              <a:lnSpc>
                <a:spcPct val="115000"/>
              </a:lnSpc>
              <a:spcBef>
                <a:spcPts val="0"/>
              </a:spcBef>
              <a:spcAft>
                <a:spcPts val="0"/>
              </a:spcAft>
              <a:buClr>
                <a:schemeClr val="dk1"/>
              </a:buClr>
              <a:buSzPts val="1400"/>
              <a:buFont typeface="Century"/>
              <a:buAutoNum type="arabicPeriod"/>
            </a:pPr>
            <a:r>
              <a:rPr lang="tr" sz="1400">
                <a:solidFill>
                  <a:schemeClr val="dk1"/>
                </a:solidFill>
                <a:latin typeface="Century"/>
                <a:ea typeface="Century"/>
                <a:cs typeface="Century"/>
                <a:sym typeface="Century"/>
              </a:rPr>
              <a:t>Data preparation, where we load our data into a suitable place and prepare it for use in our machine learning training. This is also a good time to do any pertinent visualizations of your data, to help you see if there are any relevant relationships between different variables you can take advantage of, as well as show you if there are any data imbalances</a:t>
            </a:r>
            <a:endParaRPr sz="1400">
              <a:solidFill>
                <a:schemeClr val="dk1"/>
              </a:solidFill>
              <a:latin typeface="Century"/>
              <a:ea typeface="Century"/>
              <a:cs typeface="Century"/>
              <a:sym typeface="Century"/>
            </a:endParaRPr>
          </a:p>
          <a:p>
            <a:pPr indent="0" lvl="0" marL="0" rtl="0" algn="l">
              <a:lnSpc>
                <a:spcPct val="100000"/>
              </a:lnSpc>
              <a:spcBef>
                <a:spcPts val="1200"/>
              </a:spcBef>
              <a:spcAft>
                <a:spcPts val="0"/>
              </a:spcAft>
              <a:buSzPts val="1100"/>
              <a:buNone/>
            </a:pPr>
            <a:r>
              <a:t/>
            </a:r>
            <a:endParaRPr sz="1400">
              <a:solidFill>
                <a:schemeClr val="dk1"/>
              </a:solidFill>
              <a:latin typeface="Century"/>
              <a:ea typeface="Century"/>
              <a:cs typeface="Century"/>
              <a:sym typeface="Century"/>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cef63b86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ecef63b86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a:p>
            <a:pPr indent="0" lvl="0" marL="0" rtl="0" algn="l">
              <a:spcBef>
                <a:spcPts val="0"/>
              </a:spcBef>
              <a:spcAft>
                <a:spcPts val="0"/>
              </a:spcAft>
              <a:buNone/>
            </a:pPr>
            <a:r>
              <a:rPr lang="tr">
                <a:solidFill>
                  <a:srgbClr val="222222"/>
                </a:solidFill>
                <a:highlight>
                  <a:srgbClr val="FFFFFF"/>
                </a:highlight>
              </a:rPr>
              <a:t>Gözetimli Öğrenme(</a:t>
            </a:r>
            <a:r>
              <a:rPr b="1" lang="tr">
                <a:solidFill>
                  <a:srgbClr val="222222"/>
                </a:solidFill>
                <a:highlight>
                  <a:srgbClr val="FFFFFF"/>
                </a:highlight>
              </a:rPr>
              <a:t>Supervised Learning</a:t>
            </a:r>
            <a:r>
              <a:rPr lang="tr">
                <a:solidFill>
                  <a:srgbClr val="222222"/>
                </a:solidFill>
                <a:highlight>
                  <a:srgbClr val="FFFFFF"/>
                </a:highlight>
              </a:rPr>
              <a:t>) ile </a:t>
            </a:r>
            <a:r>
              <a:rPr lang="tr">
                <a:solidFill>
                  <a:srgbClr val="222222"/>
                </a:solidFill>
                <a:highlight>
                  <a:srgbClr val="C9DAF8"/>
                </a:highlight>
              </a:rPr>
              <a:t>sonuçları bilinen verilerden yararlanılarak oluşturulan model</a:t>
            </a:r>
            <a:r>
              <a:rPr lang="tr">
                <a:solidFill>
                  <a:srgbClr val="222222"/>
                </a:solidFill>
                <a:highlight>
                  <a:srgbClr val="FFFFFF"/>
                </a:highlight>
              </a:rPr>
              <a:t> temel alınır. Bu modele göre veri kümesinde </a:t>
            </a:r>
            <a:r>
              <a:rPr b="1" lang="tr">
                <a:solidFill>
                  <a:srgbClr val="222222"/>
                </a:solidFill>
                <a:highlight>
                  <a:srgbClr val="FFFFFF"/>
                </a:highlight>
              </a:rPr>
              <a:t>label</a:t>
            </a:r>
            <a:r>
              <a:rPr lang="tr">
                <a:solidFill>
                  <a:srgbClr val="222222"/>
                </a:solidFill>
                <a:highlight>
                  <a:srgbClr val="FFFFFF"/>
                </a:highlight>
              </a:rPr>
              <a:t> bilgisi bulunmayan verilerin sonuçlarının tahmin edilmesi sağlanır.</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lang="tr">
                <a:solidFill>
                  <a:srgbClr val="222222"/>
                </a:solidFill>
                <a:highlight>
                  <a:srgbClr val="FFFFFF"/>
                </a:highlight>
              </a:rPr>
              <a:t>Denetimli öğrenmede, algoritmaya beslediğiniz eğitim verileri, etiket adı verilen istenen çözümleri içerir.</a:t>
            </a:r>
            <a:endParaRPr>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lang="tr">
                <a:solidFill>
                  <a:srgbClr val="222222"/>
                </a:solidFill>
                <a:highlight>
                  <a:srgbClr val="FFFFFF"/>
                </a:highlight>
              </a:rPr>
              <a:t>Tipik bir denetimli öğrenme görevi sınıflandırmadır. İstenmeyen e-posta filtresi buna iyi bir örnektir: sınıflarıyla birlikte (spam veya jambon) birçok örnek e-posta ile eğitilmiştir ve yeni e-postaları nasıl sınıflandıracağını öğrenmelidir.</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sz="1400">
                <a:solidFill>
                  <a:schemeClr val="dk1"/>
                </a:solidFill>
                <a:latin typeface="Century"/>
                <a:ea typeface="Century"/>
                <a:cs typeface="Century"/>
                <a:sym typeface="Century"/>
              </a:rPr>
              <a:t>NOTE1: Validation set: A set of examples used to tune the parameters of a classifier</a:t>
            </a:r>
            <a:endParaRPr sz="1400">
              <a:solidFill>
                <a:schemeClr val="dk1"/>
              </a:solidFill>
              <a:latin typeface="Century"/>
              <a:ea typeface="Century"/>
              <a:cs typeface="Century"/>
              <a:sym typeface="Century"/>
            </a:endParaRPr>
          </a:p>
          <a:p>
            <a:pPr indent="0" lvl="0" marL="0" rtl="0" algn="l">
              <a:lnSpc>
                <a:spcPct val="115000"/>
              </a:lnSpc>
              <a:spcBef>
                <a:spcPts val="1200"/>
              </a:spcBef>
              <a:spcAft>
                <a:spcPts val="1200"/>
              </a:spcAft>
              <a:buClr>
                <a:schemeClr val="dk1"/>
              </a:buClr>
              <a:buSzPts val="1100"/>
              <a:buFont typeface="Arial"/>
              <a:buNone/>
            </a:pPr>
            <a:r>
              <a:rPr lang="tr" sz="1400">
                <a:solidFill>
                  <a:schemeClr val="dk1"/>
                </a:solidFill>
                <a:latin typeface="Century"/>
                <a:ea typeface="Century"/>
                <a:cs typeface="Century"/>
                <a:sym typeface="Century"/>
              </a:rPr>
              <a:t>NOTE2: Test set: A set of examples used only to assess the performance of a fully-specified classifier.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cef63b86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ecef63b86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geçtiğimiz 4 hafta boyunca bu algoritmaları gördünüz ve bu algoritmalara giriş yaptınız </a:t>
            </a:r>
            <a:endParaRPr/>
          </a:p>
          <a:p>
            <a:pPr indent="0" lvl="0" marL="0" rtl="0" algn="l">
              <a:spcBef>
                <a:spcPts val="0"/>
              </a:spcBef>
              <a:spcAft>
                <a:spcPts val="0"/>
              </a:spcAft>
              <a:buNone/>
            </a:pPr>
            <a:r>
              <a:rPr lang="tr">
                <a:solidFill>
                  <a:srgbClr val="222222"/>
                </a:solidFill>
                <a:highlight>
                  <a:srgbClr val="FFFFFF"/>
                </a:highlight>
              </a:rPr>
              <a:t>Gözetimli öğrenme önden verilen eğitim verileri yapılan değerlendirmelerde küçük hatalar atlanır ve sistem analizi başarılı kabul eder.</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cef63b867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cef63b867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rPr lang="tr">
                <a:solidFill>
                  <a:srgbClr val="212529"/>
                </a:solidFill>
                <a:highlight>
                  <a:srgbClr val="FFFFFF"/>
                </a:highlight>
                <a:latin typeface="Roboto"/>
                <a:ea typeface="Roboto"/>
                <a:cs typeface="Roboto"/>
                <a:sym typeface="Roboto"/>
              </a:rPr>
              <a:t>Bu yöntemde işaretlenmemiş (unlabelled) veri üzerinden bilinmeyen bir yapıyı tahmin etmek için bir fonksiyon kullanan makine öğrenmesi tekniğidir. Burada girdi verisinin hangi sınıfa ait olduğu belirsizdir. (burada bir girdi verimiz var ve hangi sınıfa ait olduğunu bilmiyoruz)</a:t>
            </a:r>
            <a:endParaRPr>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rPr lang="tr"/>
              <a:t>etiketli olmayan verileri ortak noktalara göre gruplama kısmından anlat</a:t>
            </a:r>
            <a:endParaRPr/>
          </a:p>
          <a:p>
            <a:pPr indent="0" lvl="0" marL="0" rtl="0" algn="l">
              <a:spcBef>
                <a:spcPts val="0"/>
              </a:spcBef>
              <a:spcAft>
                <a:spcPts val="0"/>
              </a:spcAft>
              <a:buNone/>
            </a:pPr>
            <a:r>
              <a:t/>
            </a:r>
            <a:endParaRPr/>
          </a:p>
          <a:p>
            <a:pPr indent="0" lvl="0" marL="0" rtl="0" algn="just">
              <a:lnSpc>
                <a:spcPct val="115000"/>
              </a:lnSpc>
              <a:spcBef>
                <a:spcPts val="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Gözetimli öğrenmenin en kötü tarafı eğitim verisi oluşturmaktır. Eğitim verisi sayesinde bir makine öğrenmesi metodu ile (yüzlerce metot var) bir fonksiyon üretilir. </a:t>
            </a:r>
            <a:endParaRPr sz="800">
              <a:solidFill>
                <a:srgbClr val="212529"/>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Bu fonksiyon ile yeni gelen veriler tahmin edilmeye çalışır. Gözetimli öğrenmesinin en zaman alıcı kısmı bu eğitim verisinin hazırlanması kısmıdır. Kötü hazırlanmış bir eğitim verisinin çok kötü tahminler yapacağını unutmayın. Eğitim verisi hazırlarken 2-3 kişinin gözetiminden geçmesinde yarar vardır.</a:t>
            </a:r>
            <a:endParaRPr sz="800">
              <a:solidFill>
                <a:srgbClr val="212529"/>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Gözetimsiz öğrenmede ise bir eğitim verisi yoktur. Grupları algoritma (unsupervised öğrenme içinde onlarca algoritma vardır) öğrenmeye çalışır. Bu bölümdeki algoritmalar verileri gruplanarak yeni veriyi en uygun gruba atamaya çalışır. </a:t>
            </a:r>
            <a:endParaRPr sz="800">
              <a:solidFill>
                <a:srgbClr val="212529"/>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Eğitim verisi olmadığı için uygulaması kolaydır. Ancak, zor problemlerde pek iyi sonuçlara ulaşamayabilirsiniz.</a:t>
            </a:r>
            <a:endParaRPr sz="800">
              <a:solidFill>
                <a:srgbClr val="212529"/>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solidFill>
                  <a:schemeClr val="dk1"/>
                </a:solidFill>
                <a:highlight>
                  <a:srgbClr val="F3F0EF"/>
                </a:highlight>
              </a:rPr>
              <a:t>Denetimsiz öğrenme, modeli denetlemeniz gerekmeyen bir makine öğrenme tekniğidir. Bunun yerine, modelin bilgi keşfetmek için kendi başına çalışmasına izin vermeniz gerekir. Temel olarak etiketlenmemiş verilerle ilgilenir.Denetimsiz öğrenme algoritmaları, denetimli öğrenmeye kıyasla daha karmaşık işlem görevlerini gerçekleştirmenizi sağlar.</a:t>
            </a:r>
            <a:endParaRPr>
              <a:solidFill>
                <a:schemeClr val="dk1"/>
              </a:solidFill>
              <a:highlight>
                <a:srgbClr val="F3F0EF"/>
              </a:highlight>
            </a:endParaRPr>
          </a:p>
          <a:p>
            <a:pPr indent="0" lvl="0" marL="0" rtl="0" algn="l">
              <a:spcBef>
                <a:spcPts val="0"/>
              </a:spcBef>
              <a:spcAft>
                <a:spcPts val="0"/>
              </a:spcAft>
              <a:buNone/>
            </a:pPr>
            <a:r>
              <a:t/>
            </a:r>
            <a:endParaRPr>
              <a:solidFill>
                <a:schemeClr val="dk1"/>
              </a:solidFill>
              <a:highlight>
                <a:srgbClr val="F3F0EF"/>
              </a:highlight>
            </a:endParaRPr>
          </a:p>
          <a:p>
            <a:pPr indent="0" lvl="0" marL="0" rtl="0" algn="l">
              <a:spcBef>
                <a:spcPts val="0"/>
              </a:spcBef>
              <a:spcAft>
                <a:spcPts val="0"/>
              </a:spcAft>
              <a:buNone/>
            </a:pPr>
            <a:r>
              <a:rPr lang="tr">
                <a:solidFill>
                  <a:srgbClr val="292929"/>
                </a:solidFill>
                <a:highlight>
                  <a:srgbClr val="FFFFFF"/>
                </a:highlight>
              </a:rPr>
              <a:t>Denetimsiz Öğrenimi kullanmanın başlıca nedenleri</a:t>
            </a:r>
            <a:endParaRPr>
              <a:solidFill>
                <a:srgbClr val="292929"/>
              </a:solidFill>
              <a:highlight>
                <a:srgbClr val="FFFFFF"/>
              </a:highlight>
            </a:endParaRPr>
          </a:p>
          <a:p>
            <a:pPr indent="-298450" lvl="0" marL="749300" rtl="0" algn="l">
              <a:lnSpc>
                <a:spcPct val="218181"/>
              </a:lnSpc>
              <a:spcBef>
                <a:spcPts val="1400"/>
              </a:spcBef>
              <a:spcAft>
                <a:spcPts val="0"/>
              </a:spcAft>
              <a:buClr>
                <a:srgbClr val="292929"/>
              </a:buClr>
              <a:buSzPts val="1100"/>
              <a:buFont typeface="Arial"/>
              <a:buChar char="●"/>
            </a:pPr>
            <a:r>
              <a:rPr lang="tr">
                <a:solidFill>
                  <a:srgbClr val="292929"/>
                </a:solidFill>
                <a:highlight>
                  <a:srgbClr val="FFFFFF"/>
                </a:highlight>
              </a:rPr>
              <a:t>Denetimsiz makine öğrenmesi, verilerde her türlü bilinmeyen kalıpları bulur.</a:t>
            </a:r>
            <a:endParaRPr>
              <a:solidFill>
                <a:srgbClr val="292929"/>
              </a:solidFill>
              <a:highlight>
                <a:srgbClr val="FFFFFF"/>
              </a:highlight>
            </a:endParaRPr>
          </a:p>
          <a:p>
            <a:pPr indent="-298450" lvl="0" marL="749300" rtl="0" algn="l">
              <a:lnSpc>
                <a:spcPct val="218181"/>
              </a:lnSpc>
              <a:spcBef>
                <a:spcPts val="1700"/>
              </a:spcBef>
              <a:spcAft>
                <a:spcPts val="0"/>
              </a:spcAft>
              <a:buClr>
                <a:srgbClr val="292929"/>
              </a:buClr>
              <a:buSzPts val="1100"/>
              <a:buFont typeface="Arial"/>
              <a:buChar char="●"/>
            </a:pPr>
            <a:r>
              <a:rPr lang="tr">
                <a:solidFill>
                  <a:srgbClr val="292929"/>
                </a:solidFill>
                <a:highlight>
                  <a:srgbClr val="FFFFFF"/>
                </a:highlight>
              </a:rPr>
              <a:t>Denetimsiz yöntemler, kategorizasyon için faydalı olabilecek özellikleri bulmanıza yardımcı olur.</a:t>
            </a:r>
            <a:endParaRPr>
              <a:solidFill>
                <a:srgbClr val="292929"/>
              </a:solidFill>
              <a:highlight>
                <a:srgbClr val="FFFFFF"/>
              </a:highlight>
            </a:endParaRPr>
          </a:p>
          <a:p>
            <a:pPr indent="-298450" lvl="0" marL="749300" rtl="0" algn="l">
              <a:lnSpc>
                <a:spcPct val="218181"/>
              </a:lnSpc>
              <a:spcBef>
                <a:spcPts val="1700"/>
              </a:spcBef>
              <a:spcAft>
                <a:spcPts val="0"/>
              </a:spcAft>
              <a:buClr>
                <a:srgbClr val="292929"/>
              </a:buClr>
              <a:buSzPts val="1100"/>
              <a:buFont typeface="Arial"/>
              <a:buChar char="●"/>
            </a:pPr>
            <a:r>
              <a:rPr lang="tr">
                <a:solidFill>
                  <a:srgbClr val="292929"/>
                </a:solidFill>
                <a:highlight>
                  <a:srgbClr val="FFFFFF"/>
                </a:highlight>
              </a:rPr>
              <a:t>Gerçek zamanlı olarak gerçekleşir, bu nedenle tüm girdi verileri öğrenilenlerin varlığında analiz edilir ve etiketlenir.</a:t>
            </a:r>
            <a:endParaRPr>
              <a:solidFill>
                <a:srgbClr val="292929"/>
              </a:solidFill>
              <a:highlight>
                <a:srgbClr val="FFFFFF"/>
              </a:highlight>
            </a:endParaRPr>
          </a:p>
          <a:p>
            <a:pPr indent="-298450" lvl="0" marL="749300" rtl="0" algn="l">
              <a:lnSpc>
                <a:spcPct val="218181"/>
              </a:lnSpc>
              <a:spcBef>
                <a:spcPts val="1700"/>
              </a:spcBef>
              <a:spcAft>
                <a:spcPts val="0"/>
              </a:spcAft>
              <a:buClr>
                <a:srgbClr val="292929"/>
              </a:buClr>
              <a:buSzPts val="1100"/>
              <a:buFont typeface="Arial"/>
              <a:buChar char="●"/>
            </a:pPr>
            <a:r>
              <a:rPr lang="tr">
                <a:solidFill>
                  <a:srgbClr val="292929"/>
                </a:solidFill>
                <a:highlight>
                  <a:srgbClr val="FFFFFF"/>
                </a:highlight>
              </a:rPr>
              <a:t>Etiketlenmemiş verileri bilgisayardan elde etmek, elle müdahale gerektiren etiketli verilerden daha kolaydır.</a:t>
            </a:r>
            <a:endParaRPr>
              <a:solidFill>
                <a:srgbClr val="292929"/>
              </a:solidFill>
              <a:highlight>
                <a:srgbClr val="FFFFFF"/>
              </a:highlight>
            </a:endParaRPr>
          </a:p>
          <a:p>
            <a:pPr indent="0" lvl="0" marL="0" rtl="0" algn="l">
              <a:lnSpc>
                <a:spcPct val="218181"/>
              </a:lnSpc>
              <a:spcBef>
                <a:spcPts val="1700"/>
              </a:spcBef>
              <a:spcAft>
                <a:spcPts val="0"/>
              </a:spcAft>
              <a:buNone/>
            </a:pPr>
            <a:r>
              <a:t/>
            </a:r>
            <a:endParaRPr>
              <a:solidFill>
                <a:srgbClr val="292929"/>
              </a:solidFill>
              <a:highlight>
                <a:srgbClr val="FFFFFF"/>
              </a:highlight>
            </a:endParaRPr>
          </a:p>
          <a:p>
            <a:pPr indent="0" lvl="0" marL="0" rtl="0" algn="l">
              <a:lnSpc>
                <a:spcPct val="218181"/>
              </a:lnSpc>
              <a:spcBef>
                <a:spcPts val="1700"/>
              </a:spcBef>
              <a:spcAft>
                <a:spcPts val="0"/>
              </a:spcAft>
              <a:buNone/>
            </a:pPr>
            <a:r>
              <a:rPr lang="tr">
                <a:solidFill>
                  <a:srgbClr val="292929"/>
                </a:solidFill>
                <a:highlight>
                  <a:srgbClr val="FF9900"/>
                </a:highlight>
              </a:rPr>
              <a:t>Örneğin, blogunuzun ziyaretçileri hakkında çok fazla veriniz olduğunu varsayalım. Benzer ziyaretçi gruplarını tespit etmeye çalışmak için bir kümeleme algoritması çalıştırmak isteyebilirsiniz (Şekil 1-8). Algoritmaya hiçbir zaman bir ziyaretçinin hangi gruba ait olduğunu söylemezsiniz: o bu bağlantıları sizin yardımınız olmadan bulur.</a:t>
            </a:r>
            <a:r>
              <a:rPr lang="tr">
                <a:solidFill>
                  <a:srgbClr val="292929"/>
                </a:solidFill>
                <a:highlight>
                  <a:srgbClr val="FFFFFF"/>
                </a:highlight>
              </a:rPr>
              <a:t> Örneğin, ziyaretçilerinizin %40'ının çizgi romanları seven ve genellikle blogunuzu akşamları okuyan erkekler olduğunu, %20'sinin ise hafta sonları ziyaret eden genç bilimkurgu severler olduğunu fark edebilirsiniz. Hiyerarşik bir kümeleme algoritması kullanırsanız, her grubu daha küçük gruplara da bölebilir. Bu, gönderilerinizi her grup için hedeflemenize yardımcı olabilir.</a:t>
            </a:r>
            <a:endParaRPr>
              <a:solidFill>
                <a:srgbClr val="292929"/>
              </a:solidFill>
              <a:highlight>
                <a:srgbClr val="FFFFFF"/>
              </a:highlight>
            </a:endParaRPr>
          </a:p>
          <a:p>
            <a:pPr indent="0" lvl="0" marL="0" rtl="0" algn="l">
              <a:spcBef>
                <a:spcPts val="0"/>
              </a:spcBef>
              <a:spcAft>
                <a:spcPts val="0"/>
              </a:spcAft>
              <a:buNone/>
            </a:pPr>
            <a:r>
              <a:t/>
            </a:r>
            <a:endParaRPr>
              <a:solidFill>
                <a:schemeClr val="dk1"/>
              </a:solidFill>
              <a:highlight>
                <a:srgbClr val="F3F0E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cef63b86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cef63b86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400">
              <a:solidFill>
                <a:schemeClr val="dk1"/>
              </a:solidFill>
              <a:latin typeface="Century"/>
              <a:ea typeface="Century"/>
              <a:cs typeface="Century"/>
              <a:sym typeface="Century"/>
            </a:endParaRPr>
          </a:p>
          <a:p>
            <a:pPr indent="0" lvl="0" marL="0" rtl="0" algn="l">
              <a:lnSpc>
                <a:spcPct val="115000"/>
              </a:lnSpc>
              <a:spcBef>
                <a:spcPts val="1200"/>
              </a:spcBef>
              <a:spcAft>
                <a:spcPts val="0"/>
              </a:spcAft>
              <a:buNone/>
            </a:pPr>
            <a:r>
              <a:t/>
            </a:r>
            <a:endParaRPr sz="1400">
              <a:solidFill>
                <a:schemeClr val="dk1"/>
              </a:solidFill>
              <a:latin typeface="Century"/>
              <a:ea typeface="Century"/>
              <a:cs typeface="Century"/>
              <a:sym typeface="Century"/>
            </a:endParaRPr>
          </a:p>
          <a:p>
            <a:pPr indent="0" lvl="0" marL="0" rtl="0" algn="l">
              <a:lnSpc>
                <a:spcPct val="115000"/>
              </a:lnSpc>
              <a:spcBef>
                <a:spcPts val="1200"/>
              </a:spcBef>
              <a:spcAft>
                <a:spcPts val="0"/>
              </a:spcAft>
              <a:buNone/>
            </a:pPr>
            <a:r>
              <a:rPr lang="tr" sz="1400">
                <a:solidFill>
                  <a:schemeClr val="dk1"/>
                </a:solidFill>
                <a:latin typeface="Century"/>
                <a:ea typeface="Century"/>
                <a:cs typeface="Century"/>
                <a:sym typeface="Century"/>
              </a:rPr>
              <a:t>temsil öğrenimi[1], bir sistemin ham verilerden özellik tespiti veya sınıflandırma için gereken temsilleri otomatik olarak keşfetmesine olanak tanıyan bir dizi tekniktir.</a:t>
            </a:r>
            <a:endParaRPr sz="1400">
              <a:solidFill>
                <a:schemeClr val="dk1"/>
              </a:solidFill>
              <a:latin typeface="Century"/>
              <a:ea typeface="Century"/>
              <a:cs typeface="Century"/>
              <a:sym typeface="Century"/>
            </a:endParaRPr>
          </a:p>
          <a:p>
            <a:pPr indent="0" lvl="0" marL="457200" rtl="0" algn="l">
              <a:lnSpc>
                <a:spcPct val="115000"/>
              </a:lnSpc>
              <a:spcBef>
                <a:spcPts val="1200"/>
              </a:spcBef>
              <a:spcAft>
                <a:spcPts val="0"/>
              </a:spcAft>
              <a:buNone/>
            </a:pPr>
            <a:r>
              <a:rPr lang="tr" sz="1400">
                <a:solidFill>
                  <a:schemeClr val="dk1"/>
                </a:solidFill>
                <a:latin typeface="Century"/>
                <a:ea typeface="Century"/>
                <a:cs typeface="Century"/>
                <a:sym typeface="Century"/>
              </a:rPr>
              <a:t>özellikle dolandırıcılık faaliyeti veya insan hataları veya hatalı ürünler için yararlı bir yetenek</a:t>
            </a:r>
            <a:endParaRPr sz="1400">
              <a:solidFill>
                <a:schemeClr val="dk1"/>
              </a:solidFill>
              <a:latin typeface="Century"/>
              <a:ea typeface="Century"/>
              <a:cs typeface="Century"/>
              <a:sym typeface="Century"/>
            </a:endParaRPr>
          </a:p>
          <a:p>
            <a:pPr indent="0" lvl="0" marL="457200" rtl="0" algn="l">
              <a:lnSpc>
                <a:spcPct val="115000"/>
              </a:lnSpc>
              <a:spcBef>
                <a:spcPts val="1200"/>
              </a:spcBef>
              <a:spcAft>
                <a:spcPts val="0"/>
              </a:spcAft>
              <a:buNone/>
            </a:pPr>
            <a:r>
              <a:rPr lang="tr" sz="1400">
                <a:solidFill>
                  <a:schemeClr val="dk1"/>
                </a:solidFill>
                <a:latin typeface="Century"/>
                <a:ea typeface="Century"/>
                <a:cs typeface="Century"/>
                <a:sym typeface="Century"/>
              </a:rPr>
              <a:t>, örneğin perakendecilerin hangi ürünlerin sıklıkla birlikte satın alındığını belirlemek için kullanabileceği bir yetenek.</a:t>
            </a:r>
            <a:endParaRPr/>
          </a:p>
          <a:p>
            <a:pPr indent="0" lvl="0" marL="0" rtl="0" algn="l">
              <a:spcBef>
                <a:spcPts val="1200"/>
              </a:spcBef>
              <a:spcAft>
                <a:spcPts val="0"/>
              </a:spcAft>
              <a:buNone/>
            </a:pPr>
            <a:r>
              <a:t/>
            </a:r>
            <a:endParaRPr/>
          </a:p>
          <a:p>
            <a:pPr indent="-317500" lvl="0" marL="4572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Müşteri Segmentasyonu</a:t>
            </a:r>
            <a:endParaRPr sz="1400">
              <a:solidFill>
                <a:schemeClr val="dk1"/>
              </a:solidFill>
              <a:latin typeface="Century"/>
              <a:ea typeface="Century"/>
              <a:cs typeface="Century"/>
              <a:sym typeface="Century"/>
            </a:endParaRPr>
          </a:p>
          <a:p>
            <a:pPr indent="-317500" lvl="0" marL="457200" rtl="0" algn="l">
              <a:lnSpc>
                <a:spcPct val="115000"/>
              </a:lnSpc>
              <a:spcBef>
                <a:spcPts val="120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Youtube Video Öneri Sistemi</a:t>
            </a:r>
            <a:endParaRPr sz="1400">
              <a:solidFill>
                <a:schemeClr val="dk1"/>
              </a:solidFill>
              <a:latin typeface="Century"/>
              <a:ea typeface="Century"/>
              <a:cs typeface="Century"/>
              <a:sym typeface="Century"/>
            </a:endParaRPr>
          </a:p>
          <a:p>
            <a:pPr indent="-317500" lvl="0" marL="457200" rtl="0" algn="l">
              <a:lnSpc>
                <a:spcPct val="115000"/>
              </a:lnSpc>
              <a:spcBef>
                <a:spcPts val="120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Grup, Sayfa Önerileri</a:t>
            </a:r>
            <a:endParaRPr sz="1400">
              <a:solidFill>
                <a:schemeClr val="dk1"/>
              </a:solidFill>
              <a:latin typeface="Century"/>
              <a:ea typeface="Century"/>
              <a:cs typeface="Century"/>
              <a:sym typeface="Century"/>
            </a:endParaRPr>
          </a:p>
          <a:p>
            <a:pPr indent="-317500" lvl="0" marL="457200" rtl="0" algn="l">
              <a:lnSpc>
                <a:spcPct val="115000"/>
              </a:lnSpc>
              <a:spcBef>
                <a:spcPts val="1200"/>
              </a:spcBef>
              <a:spcAft>
                <a:spcPts val="1200"/>
              </a:spcAft>
              <a:buClr>
                <a:schemeClr val="dk1"/>
              </a:buClr>
              <a:buSzPts val="1400"/>
              <a:buFont typeface="Century"/>
              <a:buChar char="●"/>
            </a:pPr>
            <a:r>
              <a:rPr lang="tr" sz="1400">
                <a:solidFill>
                  <a:schemeClr val="dk1"/>
                </a:solidFill>
                <a:latin typeface="Century"/>
                <a:ea typeface="Century"/>
                <a:cs typeface="Century"/>
                <a:sym typeface="Century"/>
              </a:rPr>
              <a:t>Reklam Önerme ve Yönlendirme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cef63b86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cef63b86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Association rule; birliktelik kuralı</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Son olarak, başka bir ortak denetimsiz görev, amacın büyük miktarda veriyi kazmak ve </a:t>
            </a:r>
            <a:r>
              <a:rPr lang="tr">
                <a:solidFill>
                  <a:schemeClr val="dk1"/>
                </a:solidFill>
                <a:highlight>
                  <a:srgbClr val="FFAB40"/>
                </a:highlight>
              </a:rPr>
              <a:t>nitelikler arasındaki ilginç ilişkileri keşfetmek</a:t>
            </a:r>
            <a:r>
              <a:rPr lang="tr">
                <a:solidFill>
                  <a:schemeClr val="dk1"/>
                </a:solidFill>
              </a:rPr>
              <a:t> olduğu birliktelik kuralı öğrenmesidir.(association rule learning)</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lang="tr"/>
              <a:t>ÖRN: mesela alışveriş yapılıyor. merket alışverişinde pazar günü yapılan alışverişlerde ekmek alan kişilerin sucuk ve peynir aldığı da görülüyor. burada bir birliktelik ve buna bağlı bir kümelemeden bahsedebiliriz. buna bağlı pazarlama teknikleri geliştirebiliriz.</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
                <a:solidFill>
                  <a:schemeClr val="dk1"/>
                </a:solidFill>
              </a:rPr>
              <a:t>ÖRN: barbekü sosu ve patates cipsi satın alan kişilerin biftek satın alma eğiliminde olduğunu ortaya çıkarabilir. Bu nedenle, bu öğeleri birbirine yakın yerleştirmek isteyebilirsiniz.</a:t>
            </a:r>
            <a:endParaRPr/>
          </a:p>
          <a:p>
            <a:pPr indent="0" lvl="0" marL="0" rtl="0" algn="l">
              <a:spcBef>
                <a:spcPts val="0"/>
              </a:spcBef>
              <a:spcAft>
                <a:spcPts val="0"/>
              </a:spcAft>
              <a:buNone/>
            </a:pPr>
            <a:r>
              <a:t/>
            </a:r>
            <a:endParaRPr/>
          </a:p>
          <a:p>
            <a:pPr indent="0" lvl="0" marL="0" rtl="0" algn="l">
              <a:spcBef>
                <a:spcPts val="0"/>
              </a:spcBef>
              <a:spcAft>
                <a:spcPts val="0"/>
              </a:spcAft>
              <a:buNone/>
            </a:pPr>
            <a:r>
              <a:rPr b="1" lang="tr"/>
              <a:t>Visualization and Dimensionality Reduction</a:t>
            </a:r>
            <a:endParaRPr b="1"/>
          </a:p>
          <a:p>
            <a:pPr indent="0" lvl="0" marL="0" rtl="0" algn="l">
              <a:spcBef>
                <a:spcPts val="0"/>
              </a:spcBef>
              <a:spcAft>
                <a:spcPts val="0"/>
              </a:spcAft>
              <a:buNone/>
            </a:pPr>
            <a:r>
              <a:rPr lang="tr"/>
              <a:t>Görselleştirme algoritmaları, onlara çok sayıda karmaşık ve etiketlenmemiş veri beslersiniz ve kolayca çizilebilen verilerinizin 2B veya 3B temsilini verirler. Bu algoritmalar, verinin nasıl organize edildiğini anlayabilmeniz ve belki de şüpheli olmayan kalıpları belirleyebilmeniz için mümkün olduğu kadar çok yapıyı korumaya çalışır (örneğin, girdi alanındaki ayrı kümelerin görselleştirmede çakışmasını önlemeye çalışır).</a:t>
            </a:r>
            <a:endParaRPr/>
          </a:p>
          <a:p>
            <a:pPr indent="0" lvl="0" marL="0" rtl="0" algn="l">
              <a:spcBef>
                <a:spcPts val="0"/>
              </a:spcBef>
              <a:spcAft>
                <a:spcPts val="0"/>
              </a:spcAft>
              <a:buNone/>
            </a:pPr>
            <a:r>
              <a:t/>
            </a:r>
            <a:endParaRPr/>
          </a:p>
          <a:p>
            <a:pPr indent="0" lvl="0" marL="0" rtl="0" algn="l">
              <a:spcBef>
                <a:spcPts val="0"/>
              </a:spcBef>
              <a:spcAft>
                <a:spcPts val="0"/>
              </a:spcAft>
              <a:buNone/>
            </a:pPr>
            <a:r>
              <a:rPr lang="tr">
                <a:highlight>
                  <a:srgbClr val="FFAB40"/>
                </a:highlight>
              </a:rPr>
              <a:t>ÖRN: Boyut Azaltma:</a:t>
            </a:r>
            <a:r>
              <a:rPr lang="tr"/>
              <a:t> İlgili bir görev, amacın çok fazla bilgi kaybetmeden verileri basitleştirmek olduğu boyut azaltmadır. Bunu yapmanın bir yolu, birbiriyle ilişkili birkaç özelliği bir araya getirmektir. Örneğin,</a:t>
            </a:r>
            <a:r>
              <a:rPr lang="tr">
                <a:highlight>
                  <a:srgbClr val="FFAB40"/>
                </a:highlight>
              </a:rPr>
              <a:t> bir otomobilin kilometresi, yaşıyla güçlü bir şekilde ilişkili olabilir,</a:t>
            </a:r>
            <a:r>
              <a:rPr lang="tr"/>
              <a:t> bu nedenle boyut azaltma algoritması, </a:t>
            </a:r>
            <a:r>
              <a:rPr lang="tr">
                <a:highlight>
                  <a:srgbClr val="FFAB40"/>
                </a:highlight>
              </a:rPr>
              <a:t>bunları otomobilin aşınmasını ve yıpranmasını temsil eden tek bir özellikte</a:t>
            </a:r>
            <a:r>
              <a:rPr lang="tr"/>
              <a:t> birleştirecektir. Buna özellik çıkarma denir.</a:t>
            </a:r>
            <a:endParaRPr/>
          </a:p>
          <a:p>
            <a:pPr indent="0" lvl="0" marL="0" rtl="0" algn="l">
              <a:spcBef>
                <a:spcPts val="0"/>
              </a:spcBef>
              <a:spcAft>
                <a:spcPts val="0"/>
              </a:spcAft>
              <a:buNone/>
            </a:pPr>
            <a:r>
              <a:t/>
            </a:r>
            <a:endParaRPr/>
          </a:p>
          <a:p>
            <a:pPr indent="0" lvl="0" marL="0" rtl="0" algn="l">
              <a:spcBef>
                <a:spcPts val="0"/>
              </a:spcBef>
              <a:spcAft>
                <a:spcPts val="0"/>
              </a:spcAft>
              <a:buNone/>
            </a:pPr>
            <a:r>
              <a:rPr b="1" lang="tr"/>
              <a:t>Anomaly Detection: </a:t>
            </a:r>
            <a:endParaRPr b="1"/>
          </a:p>
          <a:p>
            <a:pPr indent="0" lvl="0" marL="0" rtl="0" algn="l">
              <a:spcBef>
                <a:spcPts val="0"/>
              </a:spcBef>
              <a:spcAft>
                <a:spcPts val="0"/>
              </a:spcAft>
              <a:buNone/>
            </a:pPr>
            <a:r>
              <a:rPr lang="tr"/>
              <a:t>örneğin, dolandırıcılığı önlemek için olağandışı kredi kartı işlemlerini tespit etmek, üretim hatalarını yakalamak veya bir veri kümesini başka bir öğrenme algoritmasına beslemeden önce aykırı değerleri otomatik olarak kaldırmak.()</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cef63b867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cef63b867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Hepsi capitalize olarak yazılmasın -- DONE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cef63b867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cef63b867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gecef63b867_0_7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gecef63b867_0_7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gecef63b867_0_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gecef63b867_0_10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gecef63b867_0_107"/>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gecef63b867_0_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gecef63b867_0_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gecef63b867_0_7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gecef63b867_0_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gecef63b867_0_7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gecef63b867_0_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gecef63b867_0_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gecef63b867_0_8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gecef63b867_0_8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gecef63b867_0_8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gecef63b867_0_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gecef63b867_0_8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gecef63b867_0_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gecef63b867_0_9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gecef63b867_0_9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gecef63b867_0_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gecef63b867_0_95"/>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gecef63b867_0_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gecef63b867_0_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gecef63b867_0_9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gecef63b867_0_9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gecef63b867_0_9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gecef63b867_0_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gecef63b867_0_10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46" name="Google Shape;46;gecef63b867_0_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ecef63b867_0_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Century"/>
              <a:buNone/>
              <a:defRPr sz="2800">
                <a:solidFill>
                  <a:schemeClr val="dk1"/>
                </a:solidFill>
                <a:latin typeface="Century"/>
                <a:ea typeface="Century"/>
                <a:cs typeface="Century"/>
                <a:sym typeface="Centur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gecef63b867_0_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1pPr>
            <a:lvl2pPr indent="-317500" lvl="1" marL="914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2pPr>
            <a:lvl3pPr indent="-317500" lvl="2" marL="1371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3pPr>
            <a:lvl4pPr indent="-317500" lvl="3" marL="1828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4pPr>
            <a:lvl5pPr indent="-317500" lvl="4" marL="22860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5pPr>
            <a:lvl6pPr indent="-317500" lvl="5" marL="2743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6pPr>
            <a:lvl7pPr indent="-317500" lvl="6" marL="3200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7pPr>
            <a:lvl8pPr indent="-317500" lvl="7" marL="3657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8pPr>
            <a:lvl9pPr indent="-317500" lvl="8" marL="4114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9pPr>
          </a:lstStyle>
          <a:p/>
        </p:txBody>
      </p:sp>
      <p:sp>
        <p:nvSpPr>
          <p:cNvPr id="8" name="Google Shape;8;gecef63b867_0_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
        <p:nvSpPr>
          <p:cNvPr id="9" name="Google Shape;9;gecef63b867_0_65"/>
          <p:cNvSpPr/>
          <p:nvPr/>
        </p:nvSpPr>
        <p:spPr>
          <a:xfrm>
            <a:off x="0" y="4928400"/>
            <a:ext cx="9144000" cy="21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1"/>
              </a:highlight>
            </a:endParaRPr>
          </a:p>
        </p:txBody>
      </p:sp>
      <p:sp>
        <p:nvSpPr>
          <p:cNvPr id="10" name="Google Shape;10;gecef63b867_0_65"/>
          <p:cNvSpPr txBox="1"/>
          <p:nvPr/>
        </p:nvSpPr>
        <p:spPr>
          <a:xfrm>
            <a:off x="2642400" y="4835850"/>
            <a:ext cx="3859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1300">
                <a:solidFill>
                  <a:schemeClr val="lt1"/>
                </a:solidFill>
                <a:latin typeface="Fira Sans ExtraBold"/>
                <a:ea typeface="Fira Sans ExtraBold"/>
                <a:cs typeface="Fira Sans ExtraBold"/>
                <a:sym typeface="Fira Sans ExtraBold"/>
              </a:rPr>
              <a:t>globalaihub.com</a:t>
            </a:r>
            <a:endParaRPr sz="1300">
              <a:solidFill>
                <a:schemeClr val="lt1"/>
              </a:solidFill>
              <a:latin typeface="Fira Sans ExtraBold"/>
              <a:ea typeface="Fira Sans ExtraBold"/>
              <a:cs typeface="Fira Sans ExtraBold"/>
              <a:sym typeface="Fira Sans ExtraBold"/>
            </a:endParaRPr>
          </a:p>
        </p:txBody>
      </p:sp>
      <p:pic>
        <p:nvPicPr>
          <p:cNvPr id="11" name="Google Shape;11;gecef63b867_0_65"/>
          <p:cNvPicPr preferRelativeResize="0"/>
          <p:nvPr/>
        </p:nvPicPr>
        <p:blipFill rotWithShape="1">
          <a:blip r:embed="rId1">
            <a:alphaModFix/>
          </a:blip>
          <a:srcRect b="0" l="0" r="0" t="0"/>
          <a:stretch/>
        </p:blipFill>
        <p:spPr>
          <a:xfrm>
            <a:off x="7341000" y="114825"/>
            <a:ext cx="1680150" cy="2552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scikit-learn.org/stable/" TargetMode="External"/><Relationship Id="rId4" Type="http://schemas.openxmlformats.org/officeDocument/2006/relationships/image" Target="../media/image13.png"/><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gecef63b867_0_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Makine Öğrenmesi Revizesi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ecef63b867_0_2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Underfitting &amp; Overfitting</a:t>
            </a:r>
            <a:endParaRPr/>
          </a:p>
        </p:txBody>
      </p:sp>
      <p:sp>
        <p:nvSpPr>
          <p:cNvPr id="122" name="Google Shape;122;gecef63b867_0_293"/>
          <p:cNvSpPr txBox="1"/>
          <p:nvPr>
            <p:ph idx="1" type="body"/>
          </p:nvPr>
        </p:nvSpPr>
        <p:spPr>
          <a:xfrm>
            <a:off x="88500" y="1152475"/>
            <a:ext cx="8915400" cy="341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tr" sz="1300"/>
              <a:t>İstatistik ve Makine Öğreniminin önemli bir teorik sonucu, bir modelin genelleme (görmediği verileri kullanarak tahmin gerçekleştirebilme yeteneği) hatasının çok farklı üç hatanın toplamı olarak ifade edilebilmesidir:</a:t>
            </a:r>
            <a:endParaRPr sz="1300"/>
          </a:p>
          <a:p>
            <a:pPr indent="-311150" lvl="1" marL="914400" rtl="0" algn="l">
              <a:spcBef>
                <a:spcPts val="0"/>
              </a:spcBef>
              <a:spcAft>
                <a:spcPts val="0"/>
              </a:spcAft>
              <a:buSzPts val="1300"/>
              <a:buChar char="○"/>
            </a:pPr>
            <a:r>
              <a:rPr lang="tr" sz="1300"/>
              <a:t>Bias</a:t>
            </a:r>
            <a:endParaRPr sz="1300"/>
          </a:p>
          <a:p>
            <a:pPr indent="-311150" lvl="1" marL="914400" rtl="0" algn="l">
              <a:spcBef>
                <a:spcPts val="0"/>
              </a:spcBef>
              <a:spcAft>
                <a:spcPts val="0"/>
              </a:spcAft>
              <a:buSzPts val="1300"/>
              <a:buChar char="○"/>
            </a:pPr>
            <a:r>
              <a:rPr lang="tr" sz="1300"/>
              <a:t>Variance</a:t>
            </a:r>
            <a:endParaRPr sz="1300"/>
          </a:p>
          <a:p>
            <a:pPr indent="-311150" lvl="1" marL="914400" rtl="0" algn="l">
              <a:spcBef>
                <a:spcPts val="0"/>
              </a:spcBef>
              <a:spcAft>
                <a:spcPts val="0"/>
              </a:spcAft>
              <a:buSzPts val="1300"/>
              <a:buChar char="○"/>
            </a:pPr>
            <a:r>
              <a:rPr lang="tr" sz="1300"/>
              <a:t>İndirgenemez Hatalar</a:t>
            </a:r>
            <a:endParaRPr sz="1300"/>
          </a:p>
          <a:p>
            <a:pPr indent="-311150" lvl="0" marL="457200" rtl="0" algn="l">
              <a:spcBef>
                <a:spcPts val="0"/>
              </a:spcBef>
              <a:spcAft>
                <a:spcPts val="0"/>
              </a:spcAft>
              <a:buSzPts val="1300"/>
              <a:buChar char="●"/>
            </a:pPr>
            <a:r>
              <a:rPr lang="tr" sz="1300"/>
              <a:t>Bias’ın fazla olması varyansın az olması anlamına gelmektedir ve bu da underfit’e örnektir</a:t>
            </a:r>
            <a:endParaRPr sz="1300"/>
          </a:p>
          <a:p>
            <a:pPr indent="-311150" lvl="0" marL="457200" rtl="0" algn="l">
              <a:spcBef>
                <a:spcPts val="0"/>
              </a:spcBef>
              <a:spcAft>
                <a:spcPts val="0"/>
              </a:spcAft>
              <a:buSzPts val="1300"/>
              <a:buChar char="●"/>
            </a:pPr>
            <a:r>
              <a:rPr lang="tr" sz="1300"/>
              <a:t>Varyansın fazla olması bias’ın az olması anlamına gelmektedir ve bu da overfit’e örnektir</a:t>
            </a:r>
            <a:endParaRPr sz="1300"/>
          </a:p>
          <a:p>
            <a:pPr indent="-311150" lvl="0" marL="457200" rtl="0" algn="l">
              <a:spcBef>
                <a:spcPts val="0"/>
              </a:spcBef>
              <a:spcAft>
                <a:spcPts val="0"/>
              </a:spcAft>
              <a:buSzPts val="1300"/>
              <a:buChar char="●"/>
            </a:pPr>
            <a:r>
              <a:rPr lang="tr" sz="1300"/>
              <a:t>İndirgenemez hatalar verideki noise ile alakalıdır ve çözmenin tek yolu veriyi temizlemektir</a:t>
            </a:r>
            <a:endParaRPr sz="1300"/>
          </a:p>
        </p:txBody>
      </p:sp>
      <p:sp>
        <p:nvSpPr>
          <p:cNvPr id="123" name="Google Shape;123;gecef63b867_0_293"/>
          <p:cNvSpPr txBox="1"/>
          <p:nvPr/>
        </p:nvSpPr>
        <p:spPr>
          <a:xfrm>
            <a:off x="311700" y="3816150"/>
            <a:ext cx="38052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a:solidFill>
                  <a:schemeClr val="dk2"/>
                </a:solidFill>
                <a:latin typeface="Century"/>
                <a:ea typeface="Century"/>
                <a:cs typeface="Century"/>
                <a:sym typeface="Century"/>
              </a:rPr>
              <a:t>✯ Underfit olan bir model </a:t>
            </a:r>
            <a:r>
              <a:rPr b="1" lang="tr">
                <a:solidFill>
                  <a:schemeClr val="dk2"/>
                </a:solidFill>
                <a:latin typeface="Century"/>
                <a:ea typeface="Century"/>
                <a:cs typeface="Century"/>
                <a:sym typeface="Century"/>
              </a:rPr>
              <a:t>düşük varyans, yüksek bias</a:t>
            </a:r>
            <a:r>
              <a:rPr lang="tr">
                <a:solidFill>
                  <a:schemeClr val="dk2"/>
                </a:solidFill>
                <a:latin typeface="Century"/>
                <a:ea typeface="Century"/>
                <a:cs typeface="Century"/>
                <a:sym typeface="Century"/>
              </a:rPr>
              <a:t> değerlerine sahiptir.</a:t>
            </a:r>
            <a:endParaRPr>
              <a:solidFill>
                <a:schemeClr val="dk2"/>
              </a:solidFill>
              <a:latin typeface="Century"/>
              <a:ea typeface="Century"/>
              <a:cs typeface="Century"/>
              <a:sym typeface="Century"/>
            </a:endParaRPr>
          </a:p>
        </p:txBody>
      </p:sp>
      <p:sp>
        <p:nvSpPr>
          <p:cNvPr id="124" name="Google Shape;124;gecef63b867_0_293"/>
          <p:cNvSpPr txBox="1"/>
          <p:nvPr/>
        </p:nvSpPr>
        <p:spPr>
          <a:xfrm>
            <a:off x="4832400" y="3816150"/>
            <a:ext cx="38052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tr">
                <a:solidFill>
                  <a:schemeClr val="dk2"/>
                </a:solidFill>
                <a:latin typeface="Century"/>
                <a:ea typeface="Century"/>
                <a:cs typeface="Century"/>
                <a:sym typeface="Century"/>
              </a:rPr>
              <a:t>✯ Overfit olan bir </a:t>
            </a:r>
            <a:r>
              <a:rPr b="1" lang="tr">
                <a:solidFill>
                  <a:schemeClr val="dk2"/>
                </a:solidFill>
                <a:latin typeface="Century"/>
                <a:ea typeface="Century"/>
                <a:cs typeface="Century"/>
                <a:sym typeface="Century"/>
              </a:rPr>
              <a:t>model yüksek varyans, düşük bias </a:t>
            </a:r>
            <a:r>
              <a:rPr lang="tr">
                <a:solidFill>
                  <a:schemeClr val="dk2"/>
                </a:solidFill>
                <a:latin typeface="Century"/>
                <a:ea typeface="Century"/>
                <a:cs typeface="Century"/>
                <a:sym typeface="Century"/>
              </a:rPr>
              <a:t>değerlerine sahiptir.</a:t>
            </a:r>
            <a:endParaRPr>
              <a:solidFill>
                <a:schemeClr val="dk2"/>
              </a:solidFill>
              <a:latin typeface="Century"/>
              <a:ea typeface="Century"/>
              <a:cs typeface="Century"/>
              <a:sym typeface="Centur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1000"/>
                                        <p:tgtEl>
                                          <p:spTgt spid="1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animEffect filter="fade" transition="in">
                                      <p:cBhvr>
                                        <p:cTn dur="1000"/>
                                        <p:tgtEl>
                                          <p:spTgt spid="1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animEffect filter="fade" transition="in">
                                      <p:cBhvr>
                                        <p:cTn dur="1000"/>
                                        <p:tgtEl>
                                          <p:spTgt spid="1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3" st="3"/>
                                            </p:txEl>
                                          </p:spTgt>
                                        </p:tgtEl>
                                        <p:attrNameLst>
                                          <p:attrName>style.visibility</p:attrName>
                                        </p:attrNameLst>
                                      </p:cBhvr>
                                      <p:to>
                                        <p:strVal val="visible"/>
                                      </p:to>
                                    </p:set>
                                    <p:animEffect filter="fade" transition="in">
                                      <p:cBhvr>
                                        <p:cTn dur="1000"/>
                                        <p:tgtEl>
                                          <p:spTgt spid="1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4" st="4"/>
                                            </p:txEl>
                                          </p:spTgt>
                                        </p:tgtEl>
                                        <p:attrNameLst>
                                          <p:attrName>style.visibility</p:attrName>
                                        </p:attrNameLst>
                                      </p:cBhvr>
                                      <p:to>
                                        <p:strVal val="visible"/>
                                      </p:to>
                                    </p:set>
                                    <p:animEffect filter="fade" transition="in">
                                      <p:cBhvr>
                                        <p:cTn dur="1000"/>
                                        <p:tgtEl>
                                          <p:spTgt spid="1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5" st="5"/>
                                            </p:txEl>
                                          </p:spTgt>
                                        </p:tgtEl>
                                        <p:attrNameLst>
                                          <p:attrName>style.visibility</p:attrName>
                                        </p:attrNameLst>
                                      </p:cBhvr>
                                      <p:to>
                                        <p:strVal val="visible"/>
                                      </p:to>
                                    </p:set>
                                    <p:animEffect filter="fade" transition="in">
                                      <p:cBhvr>
                                        <p:cTn dur="1000"/>
                                        <p:tgtEl>
                                          <p:spTgt spid="12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6" st="6"/>
                                            </p:txEl>
                                          </p:spTgt>
                                        </p:tgtEl>
                                        <p:attrNameLst>
                                          <p:attrName>style.visibility</p:attrName>
                                        </p:attrNameLst>
                                      </p:cBhvr>
                                      <p:to>
                                        <p:strVal val="visible"/>
                                      </p:to>
                                    </p:set>
                                    <p:animEffect filter="fade" transition="in">
                                      <p:cBhvr>
                                        <p:cTn dur="1000"/>
                                        <p:tgtEl>
                                          <p:spTgt spid="12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ecef63b867_0_5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Bias - Variance Tradeoff</a:t>
            </a:r>
            <a:endParaRPr/>
          </a:p>
        </p:txBody>
      </p:sp>
      <p:sp>
        <p:nvSpPr>
          <p:cNvPr id="130" name="Google Shape;130;gecef63b867_0_5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tr"/>
              <a:t>Bias (yanlılık) ve Variance (varyans), modelin farklı training setlerinde (aynı daha büyük popülasyondan) birçok kez yeniden eğitilirse performansının nasıl olacağının ölçütleridir.</a:t>
            </a:r>
            <a:endParaRPr/>
          </a:p>
          <a:p>
            <a:pPr indent="-317500" lvl="0" marL="457200" rtl="0" algn="l">
              <a:spcBef>
                <a:spcPts val="1000"/>
              </a:spcBef>
              <a:spcAft>
                <a:spcPts val="0"/>
              </a:spcAft>
              <a:buSzPts val="1400"/>
              <a:buChar char="●"/>
            </a:pPr>
            <a:r>
              <a:rPr lang="tr"/>
              <a:t>Underfitting durumunda, model aynı popülasyondan alınmış neredeyse her training seti için çok fazla hata yapacaktır, </a:t>
            </a:r>
            <a:r>
              <a:rPr lang="tr">
                <a:highlight>
                  <a:srgbClr val="C9DAF8"/>
                </a:highlight>
              </a:rPr>
              <a:t>bu da yüksek bias değerine sahip olduğu anlamına gelir</a:t>
            </a:r>
            <a:r>
              <a:rPr lang="tr"/>
              <a:t>. Ancak, rastgele seçilen iki training seti oldukça benzer modeller vermelidir (çünkü rastgele seçilen herhangi iki training seti oldukça benzer ortalama değerlere sahip olmalıdır). Bu yüzden de </a:t>
            </a:r>
            <a:r>
              <a:rPr lang="tr">
                <a:highlight>
                  <a:srgbClr val="C9DAF8"/>
                </a:highlight>
              </a:rPr>
              <a:t>varyansının düşük olduğu söylenir</a:t>
            </a:r>
            <a:r>
              <a:rPr lang="tr"/>
              <a:t>. </a:t>
            </a:r>
            <a:endParaRPr/>
          </a:p>
          <a:p>
            <a:pPr indent="-317500" lvl="0" marL="457200" rtl="0" algn="l">
              <a:spcBef>
                <a:spcPts val="1000"/>
              </a:spcBef>
              <a:spcAft>
                <a:spcPts val="0"/>
              </a:spcAft>
              <a:buSzPts val="1400"/>
              <a:buChar char="●"/>
            </a:pPr>
            <a:r>
              <a:rPr lang="tr"/>
              <a:t>Overfitting durumunda, model eğitim setine mükemmel bir şekilde uymaktadır. Model, çok az hata verdiği için </a:t>
            </a:r>
            <a:r>
              <a:rPr lang="tr">
                <a:highlight>
                  <a:srgbClr val="C9DAF8"/>
                </a:highlight>
              </a:rPr>
              <a:t>düşük bir bias değerine sahiptir</a:t>
            </a:r>
            <a:r>
              <a:rPr lang="tr"/>
              <a:t>. Ancak, herhangi iki eğitim seti overfitting durumunda muhtemelen çok farklı modellere yol açacağı için </a:t>
            </a:r>
            <a:r>
              <a:rPr lang="tr">
                <a:highlight>
                  <a:srgbClr val="C9DAF8"/>
                </a:highlight>
              </a:rPr>
              <a:t>çok yüksek varyansa sahip olacaktır</a:t>
            </a:r>
            <a:r>
              <a:rPr lang="tr"/>
              <a:t>. </a:t>
            </a:r>
            <a:endParaRPr/>
          </a:p>
          <a:p>
            <a:pPr indent="0" lvl="0" marL="0" rtl="0" algn="l">
              <a:spcBef>
                <a:spcPts val="1000"/>
              </a:spcBef>
              <a:spcAft>
                <a:spcPts val="1200"/>
              </a:spcAft>
              <a:buNone/>
            </a:pPr>
            <a:r>
              <a:t/>
            </a:r>
            <a:endParaRPr/>
          </a:p>
        </p:txBody>
      </p:sp>
      <p:sp>
        <p:nvSpPr>
          <p:cNvPr id="131" name="Google Shape;131;gecef63b867_0_542"/>
          <p:cNvSpPr txBox="1"/>
          <p:nvPr/>
        </p:nvSpPr>
        <p:spPr>
          <a:xfrm>
            <a:off x="4832400" y="3983675"/>
            <a:ext cx="3805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tr">
                <a:solidFill>
                  <a:schemeClr val="dk2"/>
                </a:solidFill>
                <a:latin typeface="Century"/>
                <a:ea typeface="Century"/>
                <a:cs typeface="Century"/>
                <a:sym typeface="Century"/>
              </a:rPr>
              <a:t>✯ Varyans arttıkça bias azalmaktadır.</a:t>
            </a:r>
            <a:endParaRPr>
              <a:solidFill>
                <a:schemeClr val="dk2"/>
              </a:solidFill>
              <a:latin typeface="Century"/>
              <a:ea typeface="Century"/>
              <a:cs typeface="Century"/>
              <a:sym typeface="Century"/>
            </a:endParaRPr>
          </a:p>
        </p:txBody>
      </p:sp>
      <p:sp>
        <p:nvSpPr>
          <p:cNvPr id="132" name="Google Shape;132;gecef63b867_0_542"/>
          <p:cNvSpPr txBox="1"/>
          <p:nvPr/>
        </p:nvSpPr>
        <p:spPr>
          <a:xfrm>
            <a:off x="311700" y="3983675"/>
            <a:ext cx="3805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a:solidFill>
                  <a:schemeClr val="dk2"/>
                </a:solidFill>
                <a:latin typeface="Century"/>
                <a:ea typeface="Century"/>
                <a:cs typeface="Century"/>
                <a:sym typeface="Century"/>
              </a:rPr>
              <a:t>✯ Bias arttıkça varyans azalmaktadır.</a:t>
            </a:r>
            <a:endParaRPr>
              <a:solidFill>
                <a:schemeClr val="dk2"/>
              </a:solidFill>
              <a:latin typeface="Century"/>
              <a:ea typeface="Century"/>
              <a:cs typeface="Century"/>
              <a:sym typeface="Centur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6" name="Shape 136"/>
        <p:cNvGrpSpPr/>
        <p:nvPr/>
      </p:nvGrpSpPr>
      <p:grpSpPr>
        <a:xfrm>
          <a:off x="0" y="0"/>
          <a:ext cx="0" cy="0"/>
          <a:chOff x="0" y="0"/>
          <a:chExt cx="0" cy="0"/>
        </a:xfrm>
      </p:grpSpPr>
      <p:sp>
        <p:nvSpPr>
          <p:cNvPr id="137" name="Google Shape;137;gecef63b867_0_3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Bias/Variance Tradeoff</a:t>
            </a:r>
            <a:endParaRPr/>
          </a:p>
        </p:txBody>
      </p:sp>
      <p:sp>
        <p:nvSpPr>
          <p:cNvPr id="138" name="Google Shape;138;gecef63b867_0_300"/>
          <p:cNvSpPr txBox="1"/>
          <p:nvPr>
            <p:ph idx="1" type="body"/>
          </p:nvPr>
        </p:nvSpPr>
        <p:spPr>
          <a:xfrm>
            <a:off x="311700" y="1152475"/>
            <a:ext cx="3999900" cy="18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u="sng"/>
              <a:t>Bias</a:t>
            </a:r>
            <a:endParaRPr u="sng"/>
          </a:p>
          <a:p>
            <a:pPr indent="0" lvl="0" marL="0" rtl="0" algn="l">
              <a:spcBef>
                <a:spcPts val="1200"/>
              </a:spcBef>
              <a:spcAft>
                <a:spcPts val="1200"/>
              </a:spcAft>
              <a:buNone/>
            </a:pPr>
            <a:r>
              <a:rPr lang="tr"/>
              <a:t>Bias, modelimizin ortalama tahmini ile tahmin etmeye çalıştığımız doğru değer arasındaki farktır. Yüksek bias’a sahip model, eğitim verilerine çok az dikkat eder ve modeli aşırı basitleştirir. Eğitim ve test verilerinde her zaman yüksek hataya yol açar. Bu underfit olarak adlandırılabilir</a:t>
            </a:r>
            <a:endParaRPr>
              <a:solidFill>
                <a:srgbClr val="FF0000"/>
              </a:solidFill>
            </a:endParaRPr>
          </a:p>
        </p:txBody>
      </p:sp>
      <p:sp>
        <p:nvSpPr>
          <p:cNvPr id="139" name="Google Shape;139;gecef63b867_0_300"/>
          <p:cNvSpPr txBox="1"/>
          <p:nvPr>
            <p:ph idx="2" type="body"/>
          </p:nvPr>
        </p:nvSpPr>
        <p:spPr>
          <a:xfrm>
            <a:off x="4832400" y="1152475"/>
            <a:ext cx="3999900" cy="20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u="sng"/>
              <a:t>Variance</a:t>
            </a:r>
            <a:endParaRPr u="sng"/>
          </a:p>
          <a:p>
            <a:pPr indent="0" lvl="0" marL="0" rtl="0" algn="l">
              <a:spcBef>
                <a:spcPts val="1200"/>
              </a:spcBef>
              <a:spcAft>
                <a:spcPts val="0"/>
              </a:spcAft>
              <a:buNone/>
            </a:pPr>
            <a:r>
              <a:rPr lang="tr"/>
              <a:t>Varyans, belirli bir veri noktası için model tahmininin değişkenliğidir. Karmaşıklığı yüksek olan bir modelin yüksek varyansa sahip olması ve dolayısıyla eğitim verisine fazla uyması test setindeki tahminlerde hataya yol açar bu da overfit olarak adlandırılabilir</a:t>
            </a:r>
            <a:endParaRPr/>
          </a:p>
          <a:p>
            <a:pPr indent="0" lvl="0" marL="0" rtl="0" algn="l">
              <a:spcBef>
                <a:spcPts val="1200"/>
              </a:spcBef>
              <a:spcAft>
                <a:spcPts val="1200"/>
              </a:spcAft>
              <a:buNone/>
            </a:pPr>
            <a:r>
              <a:t/>
            </a:r>
            <a:endParaRPr>
              <a:solidFill>
                <a:srgbClr val="FF0000"/>
              </a:solidFill>
            </a:endParaRPr>
          </a:p>
        </p:txBody>
      </p:sp>
      <p:sp>
        <p:nvSpPr>
          <p:cNvPr id="140" name="Google Shape;140;gecef63b867_0_300"/>
          <p:cNvSpPr txBox="1"/>
          <p:nvPr/>
        </p:nvSpPr>
        <p:spPr>
          <a:xfrm>
            <a:off x="342900" y="3705525"/>
            <a:ext cx="42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a:ea typeface="Century"/>
              <a:cs typeface="Century"/>
              <a:sym typeface="Century"/>
            </a:endParaRPr>
          </a:p>
        </p:txBody>
      </p:sp>
      <p:sp>
        <p:nvSpPr>
          <p:cNvPr id="141" name="Google Shape;141;gecef63b867_0_300"/>
          <p:cNvSpPr txBox="1"/>
          <p:nvPr/>
        </p:nvSpPr>
        <p:spPr>
          <a:xfrm>
            <a:off x="4832400" y="3816150"/>
            <a:ext cx="3805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tr">
                <a:solidFill>
                  <a:schemeClr val="dk2"/>
                </a:solidFill>
                <a:latin typeface="Century"/>
                <a:ea typeface="Century"/>
                <a:cs typeface="Century"/>
                <a:sym typeface="Century"/>
              </a:rPr>
              <a:t>✯ Varyans arttıkça bias azalmaktadır.</a:t>
            </a:r>
            <a:endParaRPr>
              <a:solidFill>
                <a:schemeClr val="dk2"/>
              </a:solidFill>
              <a:latin typeface="Century"/>
              <a:ea typeface="Century"/>
              <a:cs typeface="Century"/>
              <a:sym typeface="Century"/>
            </a:endParaRPr>
          </a:p>
        </p:txBody>
      </p:sp>
      <p:sp>
        <p:nvSpPr>
          <p:cNvPr id="142" name="Google Shape;142;gecef63b867_0_300"/>
          <p:cNvSpPr txBox="1"/>
          <p:nvPr/>
        </p:nvSpPr>
        <p:spPr>
          <a:xfrm>
            <a:off x="311700" y="3816150"/>
            <a:ext cx="3805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a:solidFill>
                  <a:schemeClr val="dk2"/>
                </a:solidFill>
                <a:latin typeface="Century"/>
                <a:ea typeface="Century"/>
                <a:cs typeface="Century"/>
                <a:sym typeface="Century"/>
              </a:rPr>
              <a:t>✯ Bias arttıkça varyans azalmaktadır.</a:t>
            </a:r>
            <a:endParaRPr>
              <a:solidFill>
                <a:schemeClr val="dk2"/>
              </a:solidFill>
              <a:latin typeface="Century"/>
              <a:ea typeface="Century"/>
              <a:cs typeface="Century"/>
              <a:sym typeface="Centur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ecef63b867_0_3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Engellemek İçin Neler Yapılabilir?</a:t>
            </a:r>
            <a:endParaRPr/>
          </a:p>
        </p:txBody>
      </p:sp>
      <p:sp>
        <p:nvSpPr>
          <p:cNvPr id="148" name="Google Shape;148;gecef63b867_0_309"/>
          <p:cNvSpPr txBox="1"/>
          <p:nvPr>
            <p:ph idx="1" type="body"/>
          </p:nvPr>
        </p:nvSpPr>
        <p:spPr>
          <a:xfrm>
            <a:off x="311700" y="1152475"/>
            <a:ext cx="3999900" cy="319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u="sng"/>
              <a:t>Underfitting</a:t>
            </a:r>
            <a:endParaRPr u="sng"/>
          </a:p>
          <a:p>
            <a:pPr indent="0" lvl="0" marL="0" rtl="0" algn="l">
              <a:spcBef>
                <a:spcPts val="1200"/>
              </a:spcBef>
              <a:spcAft>
                <a:spcPts val="0"/>
              </a:spcAft>
              <a:buNone/>
            </a:pPr>
            <a:r>
              <a:rPr lang="tr"/>
              <a:t>1.   Yeni feature değerleri veya katmanlar eklenerek modelin karmaşıklığı arttırılabilir</a:t>
            </a:r>
            <a:endParaRPr/>
          </a:p>
          <a:p>
            <a:pPr indent="0" lvl="0" marL="0" rtl="0" algn="l">
              <a:spcBef>
                <a:spcPts val="1200"/>
              </a:spcBef>
              <a:spcAft>
                <a:spcPts val="0"/>
              </a:spcAft>
              <a:buNone/>
            </a:pPr>
            <a:r>
              <a:rPr lang="tr"/>
              <a:t>2.   Veriden gürültü temizlenebilir</a:t>
            </a:r>
            <a:endParaRPr/>
          </a:p>
          <a:p>
            <a:pPr indent="0" lvl="0" marL="0" rtl="0" algn="l">
              <a:spcBef>
                <a:spcPts val="1200"/>
              </a:spcBef>
              <a:spcAft>
                <a:spcPts val="0"/>
              </a:spcAft>
              <a:buNone/>
            </a:pPr>
            <a:r>
              <a:rPr lang="tr"/>
              <a:t>3.   Eğitim sırasında epoch sayısı arttırılabilir</a:t>
            </a:r>
            <a:endParaRPr/>
          </a:p>
          <a:p>
            <a:pPr indent="0" lvl="0" marL="0" rtl="0" algn="l">
              <a:spcBef>
                <a:spcPts val="1200"/>
              </a:spcBef>
              <a:spcAft>
                <a:spcPts val="0"/>
              </a:spcAft>
              <a:buNone/>
            </a:pPr>
            <a:r>
              <a:rPr lang="tr"/>
              <a:t>4.   Daha iyi feature değerleri verilebilir (Feature Engineering)</a:t>
            </a:r>
            <a:endParaRPr/>
          </a:p>
          <a:p>
            <a:pPr indent="0" lvl="0" marL="0" rtl="0" algn="l">
              <a:spcBef>
                <a:spcPts val="1200"/>
              </a:spcBef>
              <a:spcAft>
                <a:spcPts val="1200"/>
              </a:spcAft>
              <a:buNone/>
            </a:pPr>
            <a:r>
              <a:rPr lang="tr"/>
              <a:t>5.  Modeli sınırlandıran değerler azaltılabilir (örneğin regülarizasyon parametresi)</a:t>
            </a:r>
            <a:endParaRPr/>
          </a:p>
        </p:txBody>
      </p:sp>
      <p:sp>
        <p:nvSpPr>
          <p:cNvPr id="149" name="Google Shape;149;gecef63b867_0_309"/>
          <p:cNvSpPr txBox="1"/>
          <p:nvPr>
            <p:ph idx="2" type="body"/>
          </p:nvPr>
        </p:nvSpPr>
        <p:spPr>
          <a:xfrm>
            <a:off x="4832400" y="1152475"/>
            <a:ext cx="3999900" cy="295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u="sng"/>
              <a:t>Overfitting</a:t>
            </a:r>
            <a:endParaRPr u="sng"/>
          </a:p>
          <a:p>
            <a:pPr indent="0" lvl="0" marL="0" rtl="0" algn="l">
              <a:spcBef>
                <a:spcPts val="1200"/>
              </a:spcBef>
              <a:spcAft>
                <a:spcPts val="0"/>
              </a:spcAft>
              <a:buNone/>
            </a:pPr>
            <a:r>
              <a:rPr lang="tr"/>
              <a:t>1.   Eğitim verisi arttırılabilir</a:t>
            </a:r>
            <a:endParaRPr/>
          </a:p>
          <a:p>
            <a:pPr indent="0" lvl="0" marL="0" rtl="0" algn="l">
              <a:spcBef>
                <a:spcPts val="1200"/>
              </a:spcBef>
              <a:spcAft>
                <a:spcPts val="0"/>
              </a:spcAft>
              <a:buNone/>
            </a:pPr>
            <a:r>
              <a:rPr lang="tr"/>
              <a:t>2.   Modelin karmaşıklığı azaltılabilir</a:t>
            </a:r>
            <a:endParaRPr/>
          </a:p>
          <a:p>
            <a:pPr indent="0" lvl="0" marL="0" rtl="0" algn="l">
              <a:spcBef>
                <a:spcPts val="1200"/>
              </a:spcBef>
              <a:spcAft>
                <a:spcPts val="0"/>
              </a:spcAft>
              <a:buNone/>
            </a:pPr>
            <a:r>
              <a:rPr lang="tr"/>
              <a:t>3.   Eğitim sırasında erken durdurma (early stopping) yapılabilir</a:t>
            </a:r>
            <a:endParaRPr/>
          </a:p>
          <a:p>
            <a:pPr indent="0" lvl="0" marL="0" rtl="0" algn="l">
              <a:spcBef>
                <a:spcPts val="1200"/>
              </a:spcBef>
              <a:spcAft>
                <a:spcPts val="0"/>
              </a:spcAft>
              <a:buNone/>
            </a:pPr>
            <a:r>
              <a:rPr lang="tr"/>
              <a:t>4.   Regülarizasyon uygulanabilir</a:t>
            </a:r>
            <a:endParaRPr/>
          </a:p>
          <a:p>
            <a:pPr indent="0" lvl="0" marL="0" rtl="0" algn="l">
              <a:spcBef>
                <a:spcPts val="1200"/>
              </a:spcBef>
              <a:spcAft>
                <a:spcPts val="1200"/>
              </a:spcAft>
              <a:buNone/>
            </a:pPr>
            <a:r>
              <a:t/>
            </a:r>
            <a:endParaRPr>
              <a:solidFill>
                <a:srgbClr val="FF0000"/>
              </a:solidFill>
            </a:endParaRPr>
          </a:p>
        </p:txBody>
      </p:sp>
      <p:sp>
        <p:nvSpPr>
          <p:cNvPr id="150" name="Google Shape;150;gecef63b867_0_309"/>
          <p:cNvSpPr txBox="1"/>
          <p:nvPr/>
        </p:nvSpPr>
        <p:spPr>
          <a:xfrm>
            <a:off x="342900" y="3705525"/>
            <a:ext cx="42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a:ea typeface="Century"/>
              <a:cs typeface="Century"/>
              <a:sym typeface="Centur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ecef63b867_0_4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Verimizi Eğitim-Test-Validasyon Olarak Ayırmak</a:t>
            </a:r>
            <a:endParaRPr/>
          </a:p>
        </p:txBody>
      </p:sp>
      <p:sp>
        <p:nvSpPr>
          <p:cNvPr id="156" name="Google Shape;156;gecef63b867_0_42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AutoNum type="arabicPeriod"/>
            </a:pPr>
            <a:r>
              <a:rPr lang="tr"/>
              <a:t>Elimizdeki veri modelimize eğitim için gönderilir. Modelimiz elindeki veriyi öğrenir ve öğrendiği verinin üstünden tekrar tekrar geçerek kendisini geliştirir </a:t>
            </a:r>
            <a:r>
              <a:rPr i="1" lang="tr">
                <a:solidFill>
                  <a:schemeClr val="dk2"/>
                </a:solidFill>
              </a:rPr>
              <a:t>(forward-backward prop.)</a:t>
            </a:r>
            <a:endParaRPr i="1">
              <a:solidFill>
                <a:schemeClr val="dk2"/>
              </a:solidFill>
            </a:endParaRPr>
          </a:p>
          <a:p>
            <a:pPr indent="-317500" lvl="0" marL="457200" rtl="0" algn="l">
              <a:spcBef>
                <a:spcPts val="1000"/>
              </a:spcBef>
              <a:spcAft>
                <a:spcPts val="0"/>
              </a:spcAft>
              <a:buSzPts val="1400"/>
              <a:buAutoNum type="arabicPeriod"/>
            </a:pPr>
            <a:r>
              <a:rPr lang="tr"/>
              <a:t>Eğitim tamamen bittikten sonra model kendini skorlayabilmek için öğrenimde kullandığı veri ile kendini ölçer</a:t>
            </a:r>
            <a:endParaRPr/>
          </a:p>
          <a:p>
            <a:pPr indent="-317500" lvl="0" marL="457200" rtl="0" algn="l">
              <a:spcBef>
                <a:spcPts val="1000"/>
              </a:spcBef>
              <a:spcAft>
                <a:spcPts val="0"/>
              </a:spcAft>
              <a:buSzPts val="1400"/>
              <a:buAutoNum type="arabicPeriod"/>
            </a:pPr>
            <a:r>
              <a:rPr lang="tr"/>
              <a:t>Eğer skor yüksek çıkarsa modelimiz başarılı demektir</a:t>
            </a:r>
            <a:endParaRPr/>
          </a:p>
          <a:p>
            <a:pPr indent="-317500" lvl="0" marL="457200" rtl="0" algn="l">
              <a:spcBef>
                <a:spcPts val="1000"/>
              </a:spcBef>
              <a:spcAft>
                <a:spcPts val="1000"/>
              </a:spcAft>
              <a:buSzPts val="1400"/>
              <a:buAutoNum type="arabicPeriod"/>
            </a:pPr>
            <a:r>
              <a:rPr lang="tr"/>
              <a:t>Modele eğitim için verilen veri arasında bulunmayan bir veri verildiğinde modelin aslında iddia ettiği kadar başarılı tahminle yapamadığını görülebilir</a:t>
            </a:r>
            <a:endParaRPr/>
          </a:p>
        </p:txBody>
      </p:sp>
      <p:pic>
        <p:nvPicPr>
          <p:cNvPr id="157" name="Google Shape;157;gecef63b867_0_422"/>
          <p:cNvPicPr preferRelativeResize="0"/>
          <p:nvPr/>
        </p:nvPicPr>
        <p:blipFill>
          <a:blip r:embed="rId3">
            <a:alphaModFix/>
          </a:blip>
          <a:stretch>
            <a:fillRect/>
          </a:stretch>
        </p:blipFill>
        <p:spPr>
          <a:xfrm>
            <a:off x="8680900" y="4466250"/>
            <a:ext cx="463100" cy="463100"/>
          </a:xfrm>
          <a:prstGeom prst="rect">
            <a:avLst/>
          </a:prstGeom>
          <a:noFill/>
          <a:ln>
            <a:noFill/>
          </a:ln>
        </p:spPr>
      </p:pic>
      <p:pic>
        <p:nvPicPr>
          <p:cNvPr id="158" name="Google Shape;158;gecef63b867_0_422"/>
          <p:cNvPicPr preferRelativeResize="0"/>
          <p:nvPr/>
        </p:nvPicPr>
        <p:blipFill>
          <a:blip r:embed="rId4">
            <a:alphaModFix/>
          </a:blip>
          <a:stretch>
            <a:fillRect/>
          </a:stretch>
        </p:blipFill>
        <p:spPr>
          <a:xfrm>
            <a:off x="4724400" y="1372575"/>
            <a:ext cx="4267199" cy="23983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0" st="0"/>
                                            </p:txEl>
                                          </p:spTgt>
                                        </p:tgtEl>
                                        <p:attrNameLst>
                                          <p:attrName>style.visibility</p:attrName>
                                        </p:attrNameLst>
                                      </p:cBhvr>
                                      <p:to>
                                        <p:strVal val="visible"/>
                                      </p:to>
                                    </p:set>
                                    <p:animEffect filter="fade" transition="in">
                                      <p:cBhvr>
                                        <p:cTn dur="1000"/>
                                        <p:tgtEl>
                                          <p:spTgt spid="1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1" st="1"/>
                                            </p:txEl>
                                          </p:spTgt>
                                        </p:tgtEl>
                                        <p:attrNameLst>
                                          <p:attrName>style.visibility</p:attrName>
                                        </p:attrNameLst>
                                      </p:cBhvr>
                                      <p:to>
                                        <p:strVal val="visible"/>
                                      </p:to>
                                    </p:set>
                                    <p:animEffect filter="fade" transition="in">
                                      <p:cBhvr>
                                        <p:cTn dur="1000"/>
                                        <p:tgtEl>
                                          <p:spTgt spid="1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2" st="2"/>
                                            </p:txEl>
                                          </p:spTgt>
                                        </p:tgtEl>
                                        <p:attrNameLst>
                                          <p:attrName>style.visibility</p:attrName>
                                        </p:attrNameLst>
                                      </p:cBhvr>
                                      <p:to>
                                        <p:strVal val="visible"/>
                                      </p:to>
                                    </p:set>
                                    <p:animEffect filter="fade" transition="in">
                                      <p:cBhvr>
                                        <p:cTn dur="1000"/>
                                        <p:tgtEl>
                                          <p:spTgt spid="1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3" st="3"/>
                                            </p:txEl>
                                          </p:spTgt>
                                        </p:tgtEl>
                                        <p:attrNameLst>
                                          <p:attrName>style.visibility</p:attrName>
                                        </p:attrNameLst>
                                      </p:cBhvr>
                                      <p:to>
                                        <p:strVal val="visible"/>
                                      </p:to>
                                    </p:set>
                                    <p:animEffect filter="fade" transition="in">
                                      <p:cBhvr>
                                        <p:cTn dur="1000"/>
                                        <p:tgtEl>
                                          <p:spTgt spid="15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ecef63b867_0_192"/>
          <p:cNvSpPr txBox="1"/>
          <p:nvPr>
            <p:ph type="ctrTitle"/>
          </p:nvPr>
        </p:nvSpPr>
        <p:spPr>
          <a:xfrm>
            <a:off x="311708" y="154545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r"/>
              <a:t>Veri Analizi ve </a:t>
            </a:r>
            <a:r>
              <a:rPr lang="tr"/>
              <a:t>Makine Öğrenmesinde Kullanılan Araçlar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ecef63b867_0_1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Veri Analizi ve </a:t>
            </a:r>
            <a:r>
              <a:rPr lang="tr"/>
              <a:t>Makine Öğrenmesinde Kullanılan Araçlar</a:t>
            </a:r>
            <a:endParaRPr/>
          </a:p>
        </p:txBody>
      </p:sp>
      <p:sp>
        <p:nvSpPr>
          <p:cNvPr id="169" name="Google Shape;169;gecef63b867_0_197"/>
          <p:cNvSpPr txBox="1"/>
          <p:nvPr>
            <p:ph idx="1" type="body"/>
          </p:nvPr>
        </p:nvSpPr>
        <p:spPr>
          <a:xfrm>
            <a:off x="311700" y="1152475"/>
            <a:ext cx="4552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Python, </a:t>
            </a:r>
            <a:r>
              <a:rPr lang="tr"/>
              <a:t>genel amaçlı bir programlama dilidir. </a:t>
            </a:r>
            <a:endParaRPr/>
          </a:p>
          <a:p>
            <a:pPr indent="0" lvl="0" marL="0" rtl="0" algn="l">
              <a:spcBef>
                <a:spcPts val="1200"/>
              </a:spcBef>
              <a:spcAft>
                <a:spcPts val="0"/>
              </a:spcAft>
              <a:buNone/>
            </a:pPr>
            <a:r>
              <a:rPr lang="tr"/>
              <a:t>Yorumlanan ve dinamik bir dil olan Python, esas olarak nesne tabanlı programlama yaklaşımlarını ve fonksiyonel programlamayı desteklemektedir.</a:t>
            </a:r>
            <a:endParaRPr/>
          </a:p>
          <a:p>
            <a:pPr indent="-317500" lvl="0" marL="457200" rtl="0" algn="l">
              <a:spcBef>
                <a:spcPts val="1200"/>
              </a:spcBef>
              <a:spcAft>
                <a:spcPts val="0"/>
              </a:spcAft>
              <a:buSzPts val="1400"/>
              <a:buChar char="•"/>
            </a:pPr>
            <a:r>
              <a:rPr lang="tr"/>
              <a:t>Hızlı prototipleme</a:t>
            </a:r>
            <a:endParaRPr/>
          </a:p>
          <a:p>
            <a:pPr indent="-317500" lvl="0" marL="457200" rtl="0" algn="l">
              <a:spcBef>
                <a:spcPts val="0"/>
              </a:spcBef>
              <a:spcAft>
                <a:spcPts val="0"/>
              </a:spcAft>
              <a:buSzPts val="1400"/>
              <a:buChar char="•"/>
            </a:pPr>
            <a:r>
              <a:rPr lang="tr"/>
              <a:t>Basit syntax</a:t>
            </a:r>
            <a:endParaRPr/>
          </a:p>
          <a:p>
            <a:pPr indent="-317500" lvl="0" marL="457200" rtl="0" algn="l">
              <a:spcBef>
                <a:spcPts val="0"/>
              </a:spcBef>
              <a:spcAft>
                <a:spcPts val="0"/>
              </a:spcAft>
              <a:buSzPts val="1400"/>
              <a:buChar char="•"/>
            </a:pPr>
            <a:r>
              <a:rPr lang="tr"/>
              <a:t>Kolay kullanım</a:t>
            </a:r>
            <a:endParaRPr/>
          </a:p>
          <a:p>
            <a:pPr indent="-317500" lvl="0" marL="457200" rtl="0" algn="l">
              <a:spcBef>
                <a:spcPts val="0"/>
              </a:spcBef>
              <a:spcAft>
                <a:spcPts val="0"/>
              </a:spcAft>
              <a:buSzPts val="1400"/>
              <a:buChar char="•"/>
            </a:pPr>
            <a:r>
              <a:rPr lang="tr"/>
              <a:t>Geniş topluluk</a:t>
            </a:r>
            <a:endParaRPr/>
          </a:p>
          <a:p>
            <a:pPr indent="0" lvl="0" marL="0" rtl="0" algn="l">
              <a:spcBef>
                <a:spcPts val="1200"/>
              </a:spcBef>
              <a:spcAft>
                <a:spcPts val="1200"/>
              </a:spcAft>
              <a:buNone/>
            </a:pPr>
            <a:r>
              <a:t/>
            </a:r>
            <a:endParaRPr/>
          </a:p>
        </p:txBody>
      </p:sp>
      <p:pic>
        <p:nvPicPr>
          <p:cNvPr id="170" name="Google Shape;170;gecef63b867_0_197"/>
          <p:cNvPicPr preferRelativeResize="0"/>
          <p:nvPr/>
        </p:nvPicPr>
        <p:blipFill rotWithShape="1">
          <a:blip r:embed="rId3">
            <a:alphaModFix/>
          </a:blip>
          <a:srcRect b="0" l="0" r="0" t="0"/>
          <a:stretch/>
        </p:blipFill>
        <p:spPr>
          <a:xfrm>
            <a:off x="4773298" y="1202730"/>
            <a:ext cx="4059000" cy="1371000"/>
          </a:xfrm>
          <a:prstGeom prst="rect">
            <a:avLst/>
          </a:prstGeom>
          <a:noFill/>
          <a:ln>
            <a:noFill/>
          </a:ln>
        </p:spPr>
      </p:pic>
      <p:sp>
        <p:nvSpPr>
          <p:cNvPr id="171" name="Google Shape;171;gecef63b867_0_197"/>
          <p:cNvSpPr txBox="1"/>
          <p:nvPr/>
        </p:nvSpPr>
        <p:spPr>
          <a:xfrm>
            <a:off x="5188800" y="2758750"/>
            <a:ext cx="10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a:ea typeface="Century"/>
              <a:cs typeface="Century"/>
              <a:sym typeface="Century"/>
            </a:endParaRPr>
          </a:p>
        </p:txBody>
      </p:sp>
      <p:pic>
        <p:nvPicPr>
          <p:cNvPr id="172" name="Google Shape;172;gecef63b867_0_197"/>
          <p:cNvPicPr preferRelativeResize="0"/>
          <p:nvPr/>
        </p:nvPicPr>
        <p:blipFill>
          <a:blip r:embed="rId4">
            <a:alphaModFix/>
          </a:blip>
          <a:stretch>
            <a:fillRect/>
          </a:stretch>
        </p:blipFill>
        <p:spPr>
          <a:xfrm>
            <a:off x="5321624" y="2571750"/>
            <a:ext cx="2962374" cy="18452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ecef63b867_0_2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Veri Analizi ve Makine Öğrenmesinde Kullanılan Araçlar</a:t>
            </a:r>
            <a:endParaRPr/>
          </a:p>
          <a:p>
            <a:pPr indent="0" lvl="0" marL="0" rtl="0" algn="l">
              <a:spcBef>
                <a:spcPts val="0"/>
              </a:spcBef>
              <a:spcAft>
                <a:spcPts val="0"/>
              </a:spcAft>
              <a:buNone/>
            </a:pPr>
            <a:r>
              <a:t/>
            </a:r>
            <a:endParaRPr/>
          </a:p>
        </p:txBody>
      </p:sp>
      <p:sp>
        <p:nvSpPr>
          <p:cNvPr id="178" name="Google Shape;178;gecef63b867_0_205"/>
          <p:cNvSpPr txBox="1"/>
          <p:nvPr>
            <p:ph idx="1" type="body"/>
          </p:nvPr>
        </p:nvSpPr>
        <p:spPr>
          <a:xfrm>
            <a:off x="311700" y="1152475"/>
            <a:ext cx="453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2000"/>
              <a:buFont typeface="Arial"/>
              <a:buNone/>
            </a:pPr>
            <a:r>
              <a:rPr b="1" lang="tr"/>
              <a:t>NumPy,</a:t>
            </a:r>
            <a:r>
              <a:rPr lang="tr"/>
              <a:t> Python’da bilimsel hesaplamalarda kullanılan temel pakettir.</a:t>
            </a:r>
            <a:endParaRPr/>
          </a:p>
          <a:p>
            <a:pPr indent="-317500" lvl="0" marL="457200" rtl="0" algn="l">
              <a:spcBef>
                <a:spcPts val="1200"/>
              </a:spcBef>
              <a:spcAft>
                <a:spcPts val="0"/>
              </a:spcAft>
              <a:buSzPts val="1400"/>
              <a:buChar char="•"/>
            </a:pPr>
            <a:r>
              <a:rPr lang="tr"/>
              <a:t>Dizi oluşturma</a:t>
            </a:r>
            <a:endParaRPr/>
          </a:p>
          <a:p>
            <a:pPr indent="-317500" lvl="0" marL="457200" rtl="0" algn="l">
              <a:spcBef>
                <a:spcPts val="0"/>
              </a:spcBef>
              <a:spcAft>
                <a:spcPts val="0"/>
              </a:spcAft>
              <a:buSzPts val="1400"/>
              <a:buChar char="•"/>
            </a:pPr>
            <a:r>
              <a:rPr lang="tr"/>
              <a:t>Vektörleştirme ve dilimleme</a:t>
            </a:r>
            <a:endParaRPr/>
          </a:p>
          <a:p>
            <a:pPr indent="-317500" lvl="0" marL="457200" rtl="0" algn="l">
              <a:spcBef>
                <a:spcPts val="0"/>
              </a:spcBef>
              <a:spcAft>
                <a:spcPts val="0"/>
              </a:spcAft>
              <a:buSzPts val="1400"/>
              <a:buChar char="•"/>
            </a:pPr>
            <a:r>
              <a:rPr lang="tr"/>
              <a:t>Matrisler ve basit lineer cebir</a:t>
            </a:r>
            <a:endParaRPr/>
          </a:p>
          <a:p>
            <a:pPr indent="-317500" lvl="0" marL="457200" rtl="0" algn="l">
              <a:spcBef>
                <a:spcPts val="0"/>
              </a:spcBef>
              <a:spcAft>
                <a:spcPts val="0"/>
              </a:spcAft>
              <a:buSzPts val="1400"/>
              <a:buChar char="•"/>
            </a:pPr>
            <a:r>
              <a:rPr lang="tr"/>
              <a:t>Veri dosyaları</a:t>
            </a:r>
            <a:endParaRPr/>
          </a:p>
          <a:p>
            <a:pPr indent="0" lvl="0" marL="0" rtl="0" algn="l">
              <a:spcBef>
                <a:spcPts val="1200"/>
              </a:spcBef>
              <a:spcAft>
                <a:spcPts val="0"/>
              </a:spcAft>
              <a:buClr>
                <a:schemeClr val="dk1"/>
              </a:buClr>
              <a:buSzPts val="1800"/>
              <a:buFont typeface="Arial"/>
              <a:buNone/>
            </a:pPr>
            <a:r>
              <a:t/>
            </a:r>
            <a:endParaRPr/>
          </a:p>
          <a:p>
            <a:pPr indent="0" lvl="0" marL="0" rtl="0" algn="l">
              <a:spcBef>
                <a:spcPts val="1200"/>
              </a:spcBef>
              <a:spcAft>
                <a:spcPts val="0"/>
              </a:spcAft>
              <a:buClr>
                <a:schemeClr val="dk1"/>
              </a:buClr>
              <a:buSzPts val="2000"/>
              <a:buFont typeface="Arial"/>
              <a:buNone/>
            </a:pPr>
            <a:r>
              <a:t/>
            </a:r>
            <a:endParaRPr/>
          </a:p>
          <a:p>
            <a:pPr indent="0" lvl="0" marL="0" rtl="0" algn="l">
              <a:spcBef>
                <a:spcPts val="1200"/>
              </a:spcBef>
              <a:spcAft>
                <a:spcPts val="1200"/>
              </a:spcAft>
              <a:buNone/>
            </a:pPr>
            <a:r>
              <a:t/>
            </a:r>
            <a:endParaRPr/>
          </a:p>
        </p:txBody>
      </p:sp>
      <p:pic>
        <p:nvPicPr>
          <p:cNvPr id="179" name="Google Shape;179;gecef63b867_0_205"/>
          <p:cNvPicPr preferRelativeResize="0"/>
          <p:nvPr/>
        </p:nvPicPr>
        <p:blipFill rotWithShape="1">
          <a:blip r:embed="rId3">
            <a:alphaModFix/>
          </a:blip>
          <a:srcRect b="0" l="0" r="0" t="0"/>
          <a:stretch/>
        </p:blipFill>
        <p:spPr>
          <a:xfrm>
            <a:off x="5596917" y="1428891"/>
            <a:ext cx="3047619" cy="228571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ecef63b867_0_2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Veri Analizi ve Makine Öğrenmesinde Kullanılan Araçlar</a:t>
            </a:r>
            <a:endParaRPr/>
          </a:p>
        </p:txBody>
      </p:sp>
      <p:sp>
        <p:nvSpPr>
          <p:cNvPr id="185" name="Google Shape;185;gecef63b867_0_211"/>
          <p:cNvSpPr txBox="1"/>
          <p:nvPr>
            <p:ph idx="1" type="body"/>
          </p:nvPr>
        </p:nvSpPr>
        <p:spPr>
          <a:xfrm>
            <a:off x="311700" y="1152475"/>
            <a:ext cx="5092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Pandas, </a:t>
            </a:r>
            <a:r>
              <a:rPr lang="tr"/>
              <a:t>veri analizi ve veri ön işlemeyi kolaylaştıran açık kaynak kodlu bir Python kütüphanesidir. </a:t>
            </a:r>
            <a:endParaRPr/>
          </a:p>
          <a:p>
            <a:pPr indent="-317500" lvl="0" marL="457200" rtl="0" algn="l">
              <a:spcBef>
                <a:spcPts val="1200"/>
              </a:spcBef>
              <a:spcAft>
                <a:spcPts val="0"/>
              </a:spcAft>
              <a:buSzPts val="1400"/>
              <a:buChar char="•"/>
            </a:pPr>
            <a:r>
              <a:rPr lang="tr"/>
              <a:t>Veri manipülasyonu için kullanışlı fonksiyonlar</a:t>
            </a:r>
            <a:endParaRPr/>
          </a:p>
          <a:p>
            <a:pPr indent="-317500" lvl="0" marL="457200" rtl="0" algn="l">
              <a:spcBef>
                <a:spcPts val="0"/>
              </a:spcBef>
              <a:spcAft>
                <a:spcPts val="0"/>
              </a:spcAft>
              <a:buSzPts val="1400"/>
              <a:buChar char="•"/>
            </a:pPr>
            <a:r>
              <a:rPr lang="tr"/>
              <a:t>Farklı biçimler arasında veri okuma ve yazma araçları: CSV ve metin dosyaları, Microsoft Excel, SQL veritabanları</a:t>
            </a:r>
            <a:endParaRPr/>
          </a:p>
          <a:p>
            <a:pPr indent="-317500" lvl="0" marL="457200" rtl="0" algn="l">
              <a:spcBef>
                <a:spcPts val="0"/>
              </a:spcBef>
              <a:spcAft>
                <a:spcPts val="0"/>
              </a:spcAft>
              <a:buSzPts val="1400"/>
              <a:buChar char="•"/>
            </a:pPr>
            <a:r>
              <a:rPr lang="tr"/>
              <a:t>Basit seviyede hızlı veri görselleştirme</a:t>
            </a:r>
            <a:endParaRPr/>
          </a:p>
          <a:p>
            <a:pPr indent="0" lvl="0" marL="0" rtl="0" algn="l">
              <a:spcBef>
                <a:spcPts val="1200"/>
              </a:spcBef>
              <a:spcAft>
                <a:spcPts val="1200"/>
              </a:spcAft>
              <a:buNone/>
            </a:pPr>
            <a:r>
              <a:t/>
            </a:r>
            <a:endParaRPr/>
          </a:p>
        </p:txBody>
      </p:sp>
      <p:pic>
        <p:nvPicPr>
          <p:cNvPr id="186" name="Google Shape;186;gecef63b867_0_211"/>
          <p:cNvPicPr preferRelativeResize="0"/>
          <p:nvPr/>
        </p:nvPicPr>
        <p:blipFill rotWithShape="1">
          <a:blip r:embed="rId3">
            <a:alphaModFix/>
          </a:blip>
          <a:srcRect b="0" l="43301" r="0" t="0"/>
          <a:stretch/>
        </p:blipFill>
        <p:spPr>
          <a:xfrm>
            <a:off x="5615951" y="2799600"/>
            <a:ext cx="3110750" cy="1143000"/>
          </a:xfrm>
          <a:prstGeom prst="rect">
            <a:avLst/>
          </a:prstGeom>
          <a:noFill/>
          <a:ln>
            <a:noFill/>
          </a:ln>
        </p:spPr>
      </p:pic>
      <p:pic>
        <p:nvPicPr>
          <p:cNvPr id="187" name="Google Shape;187;gecef63b867_0_211"/>
          <p:cNvPicPr preferRelativeResize="0"/>
          <p:nvPr/>
        </p:nvPicPr>
        <p:blipFill rotWithShape="1">
          <a:blip r:embed="rId3">
            <a:alphaModFix/>
          </a:blip>
          <a:srcRect b="0" l="0" r="56838" t="0"/>
          <a:stretch/>
        </p:blipFill>
        <p:spPr>
          <a:xfrm>
            <a:off x="5987345" y="1778750"/>
            <a:ext cx="2367975" cy="1143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ecef63b867_0_2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Veri Analizi ve Makine Öğrenmesinde Kullanılan Araçlar</a:t>
            </a:r>
            <a:endParaRPr/>
          </a:p>
        </p:txBody>
      </p:sp>
      <p:sp>
        <p:nvSpPr>
          <p:cNvPr id="193" name="Google Shape;193;gecef63b867_0_218"/>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Matplotlib</a:t>
            </a:r>
            <a:r>
              <a:rPr lang="tr"/>
              <a:t>, Python programlama dili için bir veri görselleştirme ve çizim kütüphanesidir.</a:t>
            </a:r>
            <a:endParaRPr/>
          </a:p>
          <a:p>
            <a:pPr indent="-139700" lvl="0" marL="228600" rtl="0" algn="l">
              <a:spcBef>
                <a:spcPts val="1200"/>
              </a:spcBef>
              <a:spcAft>
                <a:spcPts val="0"/>
              </a:spcAft>
              <a:buSzPts val="1400"/>
              <a:buChar char="•"/>
            </a:pPr>
            <a:r>
              <a:rPr lang="tr"/>
              <a:t>Matplotlib  grafik çizim paketi Python’la bilimsel programlamanın en önemli araçlarından birisidir </a:t>
            </a:r>
            <a:endParaRPr/>
          </a:p>
          <a:p>
            <a:pPr indent="-139700" lvl="0" marL="228600" rtl="0" algn="l">
              <a:spcBef>
                <a:spcPts val="0"/>
              </a:spcBef>
              <a:spcAft>
                <a:spcPts val="0"/>
              </a:spcAft>
              <a:buSzPts val="1400"/>
              <a:buChar char="•"/>
            </a:pPr>
            <a:r>
              <a:rPr lang="tr"/>
              <a:t>Çok kuvvetli bir paket olan Matplotlib ile verileri etkileşimli olarak görselleştirebilir</a:t>
            </a:r>
            <a:endParaRPr/>
          </a:p>
          <a:p>
            <a:pPr indent="-139700" lvl="0" marL="228600" rtl="0" algn="l">
              <a:spcBef>
                <a:spcPts val="0"/>
              </a:spcBef>
              <a:spcAft>
                <a:spcPts val="0"/>
              </a:spcAft>
              <a:buSzPts val="1400"/>
              <a:buChar char="•"/>
            </a:pPr>
            <a:r>
              <a:rPr lang="tr"/>
              <a:t>Basıma ve yayınlanmaya uygun yüksek kalitede çıktılar hazırlayabiliriz</a:t>
            </a:r>
            <a:endParaRPr/>
          </a:p>
          <a:p>
            <a:pPr indent="-139700" lvl="0" marL="228600" rtl="0" algn="l">
              <a:spcBef>
                <a:spcPts val="0"/>
              </a:spcBef>
              <a:spcAft>
                <a:spcPts val="0"/>
              </a:spcAft>
              <a:buSzPts val="1400"/>
              <a:buChar char="•"/>
            </a:pPr>
            <a:r>
              <a:rPr lang="tr"/>
              <a:t>Hem iki boyutlu hem de üç boyutlu grafikler üretilebilir</a:t>
            </a:r>
            <a:endParaRPr/>
          </a:p>
          <a:p>
            <a:pPr indent="0" lvl="0" marL="0" rtl="0" algn="l">
              <a:spcBef>
                <a:spcPts val="1200"/>
              </a:spcBef>
              <a:spcAft>
                <a:spcPts val="1200"/>
              </a:spcAft>
              <a:buNone/>
            </a:pPr>
            <a:r>
              <a:t/>
            </a:r>
            <a:endParaRPr/>
          </a:p>
        </p:txBody>
      </p:sp>
      <p:pic>
        <p:nvPicPr>
          <p:cNvPr id="194" name="Google Shape;194;gecef63b867_0_218"/>
          <p:cNvPicPr preferRelativeResize="0"/>
          <p:nvPr/>
        </p:nvPicPr>
        <p:blipFill rotWithShape="1">
          <a:blip r:embed="rId3">
            <a:alphaModFix/>
          </a:blip>
          <a:srcRect b="0" l="0" r="0" t="0"/>
          <a:stretch/>
        </p:blipFill>
        <p:spPr>
          <a:xfrm>
            <a:off x="4913875" y="2262000"/>
            <a:ext cx="3884250" cy="712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gecef63b867_0_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Makine Öğrenmesi Nedir?</a:t>
            </a:r>
            <a:endParaRPr/>
          </a:p>
        </p:txBody>
      </p:sp>
      <p:sp>
        <p:nvSpPr>
          <p:cNvPr id="63" name="Google Shape;63;gecef63b867_0_4"/>
          <p:cNvSpPr txBox="1"/>
          <p:nvPr>
            <p:ph idx="1" type="body"/>
          </p:nvPr>
        </p:nvSpPr>
        <p:spPr>
          <a:xfrm>
            <a:off x="311700" y="1273800"/>
            <a:ext cx="8520600" cy="94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Makine Öğrenimi, bilgisayarları verilerden öğrenebilmeleri için programlama bilimidir (ve sanatıdır).</a:t>
            </a:r>
            <a:endParaRPr/>
          </a:p>
        </p:txBody>
      </p:sp>
      <p:pic>
        <p:nvPicPr>
          <p:cNvPr id="64" name="Google Shape;64;gecef63b867_0_4"/>
          <p:cNvPicPr preferRelativeResize="0"/>
          <p:nvPr/>
        </p:nvPicPr>
        <p:blipFill>
          <a:blip r:embed="rId3">
            <a:alphaModFix/>
          </a:blip>
          <a:stretch>
            <a:fillRect/>
          </a:stretch>
        </p:blipFill>
        <p:spPr>
          <a:xfrm>
            <a:off x="384975" y="1902650"/>
            <a:ext cx="4267200" cy="2408903"/>
          </a:xfrm>
          <a:prstGeom prst="rect">
            <a:avLst/>
          </a:prstGeom>
          <a:noFill/>
          <a:ln>
            <a:noFill/>
          </a:ln>
        </p:spPr>
      </p:pic>
      <p:sp>
        <p:nvSpPr>
          <p:cNvPr id="65" name="Google Shape;65;gecef63b867_0_4"/>
          <p:cNvSpPr txBox="1"/>
          <p:nvPr/>
        </p:nvSpPr>
        <p:spPr>
          <a:xfrm>
            <a:off x="4908575" y="2355600"/>
            <a:ext cx="3975000" cy="150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tr" sz="1700">
                <a:solidFill>
                  <a:schemeClr val="dk2"/>
                </a:solidFill>
                <a:latin typeface="Century"/>
                <a:ea typeface="Century"/>
                <a:cs typeface="Century"/>
                <a:sym typeface="Century"/>
              </a:rPr>
              <a:t>Makine Öğrenimi bilgisayarlara açıkça programlanmadan öğrenme yeteneği veren çalışma alanıdır. </a:t>
            </a:r>
            <a:endParaRPr i="1" sz="1700">
              <a:solidFill>
                <a:schemeClr val="dk2"/>
              </a:solidFill>
              <a:latin typeface="Century"/>
              <a:ea typeface="Century"/>
              <a:cs typeface="Century"/>
              <a:sym typeface="Century"/>
            </a:endParaRPr>
          </a:p>
          <a:p>
            <a:pPr indent="0" lvl="0" marL="1371600" rtl="0" algn="l">
              <a:lnSpc>
                <a:spcPct val="115000"/>
              </a:lnSpc>
              <a:spcBef>
                <a:spcPts val="1200"/>
              </a:spcBef>
              <a:spcAft>
                <a:spcPts val="1200"/>
              </a:spcAft>
              <a:buClr>
                <a:schemeClr val="dk1"/>
              </a:buClr>
              <a:buSzPts val="1100"/>
              <a:buFont typeface="Arial"/>
              <a:buNone/>
            </a:pPr>
            <a:r>
              <a:rPr i="1" lang="tr" sz="1700">
                <a:solidFill>
                  <a:schemeClr val="dk2"/>
                </a:solidFill>
                <a:latin typeface="Century"/>
                <a:ea typeface="Century"/>
                <a:cs typeface="Century"/>
                <a:sym typeface="Century"/>
              </a:rPr>
              <a:t>—Arthur Samuel, 1959</a:t>
            </a:r>
            <a:endParaRPr sz="1700">
              <a:latin typeface="Century"/>
              <a:ea typeface="Century"/>
              <a:cs typeface="Century"/>
              <a:sym typeface="Centur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ecef63b867_0_2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Veri Analizi ve Makine Öğrenmesinde Kullanılan Araçlar</a:t>
            </a:r>
            <a:endParaRPr/>
          </a:p>
        </p:txBody>
      </p:sp>
      <p:sp>
        <p:nvSpPr>
          <p:cNvPr id="200" name="Google Shape;200;gecef63b867_0_224"/>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000"/>
              <a:buFont typeface="Arial"/>
              <a:buNone/>
            </a:pPr>
            <a:r>
              <a:rPr b="1" lang="tr"/>
              <a:t>Scikit-learn, </a:t>
            </a:r>
            <a:r>
              <a:rPr lang="tr"/>
              <a:t>Python programlama dili için ücretsiz bir yazılım makinesi öğrenme kütüphanesidir.</a:t>
            </a:r>
            <a:endParaRPr/>
          </a:p>
          <a:p>
            <a:pPr indent="0" lvl="0" marL="0" rtl="0" algn="l">
              <a:spcBef>
                <a:spcPts val="1200"/>
              </a:spcBef>
              <a:spcAft>
                <a:spcPts val="0"/>
              </a:spcAft>
              <a:buNone/>
            </a:pPr>
            <a:r>
              <a:rPr lang="tr"/>
              <a:t>Doğrusal regresyon, lojistik regresyon, karar ağaçları, rastgele orman gibi birçok temel yöntemi bünyesinde bulundurur.</a:t>
            </a:r>
            <a:endParaRPr/>
          </a:p>
          <a:p>
            <a:pPr indent="0" lvl="0" marL="0" rtl="0" algn="ctr">
              <a:spcBef>
                <a:spcPts val="1200"/>
              </a:spcBef>
              <a:spcAft>
                <a:spcPts val="0"/>
              </a:spcAft>
              <a:buNone/>
            </a:pPr>
            <a:r>
              <a:rPr lang="tr" u="sng">
                <a:solidFill>
                  <a:schemeClr val="hlink"/>
                </a:solidFill>
                <a:hlinkClick r:id="rId3"/>
              </a:rPr>
              <a:t>https://scikit-learn.org/stable/</a:t>
            </a:r>
            <a:endParaRPr/>
          </a:p>
          <a:p>
            <a:pPr indent="0" lvl="0" marL="0" rtl="0" algn="l">
              <a:spcBef>
                <a:spcPts val="1200"/>
              </a:spcBef>
              <a:spcAft>
                <a:spcPts val="0"/>
              </a:spcAft>
              <a:buClr>
                <a:schemeClr val="dk1"/>
              </a:buClr>
              <a:buSzPts val="2000"/>
              <a:buFont typeface="Arial"/>
              <a:buNone/>
            </a:pPr>
            <a:r>
              <a:t/>
            </a:r>
            <a:endParaRPr/>
          </a:p>
          <a:p>
            <a:pPr indent="0" lvl="0" marL="0" rtl="0" algn="l">
              <a:spcBef>
                <a:spcPts val="1200"/>
              </a:spcBef>
              <a:spcAft>
                <a:spcPts val="1200"/>
              </a:spcAft>
              <a:buNone/>
            </a:pPr>
            <a:r>
              <a:t/>
            </a:r>
            <a:endParaRPr/>
          </a:p>
        </p:txBody>
      </p:sp>
      <p:pic>
        <p:nvPicPr>
          <p:cNvPr id="201" name="Google Shape;201;gecef63b867_0_224"/>
          <p:cNvPicPr preferRelativeResize="0"/>
          <p:nvPr/>
        </p:nvPicPr>
        <p:blipFill rotWithShape="1">
          <a:blip r:embed="rId4">
            <a:alphaModFix/>
          </a:blip>
          <a:srcRect b="0" l="0" r="0" t="0"/>
          <a:stretch/>
        </p:blipFill>
        <p:spPr>
          <a:xfrm>
            <a:off x="5569799" y="1307300"/>
            <a:ext cx="2947500" cy="1520100"/>
          </a:xfrm>
          <a:prstGeom prst="rect">
            <a:avLst/>
          </a:prstGeom>
          <a:noFill/>
          <a:ln>
            <a:noFill/>
          </a:ln>
        </p:spPr>
      </p:pic>
      <p:pic>
        <p:nvPicPr>
          <p:cNvPr id="202" name="Google Shape;202;gecef63b867_0_224"/>
          <p:cNvPicPr preferRelativeResize="0"/>
          <p:nvPr/>
        </p:nvPicPr>
        <p:blipFill>
          <a:blip r:embed="rId5">
            <a:alphaModFix/>
          </a:blip>
          <a:stretch>
            <a:fillRect/>
          </a:stretch>
        </p:blipFill>
        <p:spPr>
          <a:xfrm>
            <a:off x="5564175" y="2827400"/>
            <a:ext cx="2958750" cy="1842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tr"/>
              <a:t>Uçtan Uca Makine Öğrenmesi Projesi</a:t>
            </a:r>
            <a:endParaRPr>
              <a:latin typeface="Century"/>
              <a:ea typeface="Century"/>
              <a:cs typeface="Century"/>
              <a:sym typeface="Centur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Proje Adımları</a:t>
            </a:r>
            <a:endParaRPr>
              <a:latin typeface="Century"/>
              <a:ea typeface="Century"/>
              <a:cs typeface="Century"/>
              <a:sym typeface="Century"/>
            </a:endParaRPr>
          </a:p>
        </p:txBody>
      </p:sp>
      <p:sp>
        <p:nvSpPr>
          <p:cNvPr id="213" name="Google Shape;213;p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Problem </a:t>
            </a:r>
            <a:r>
              <a:rPr lang="tr"/>
              <a:t>Tanımı</a:t>
            </a:r>
            <a:endParaRPr>
              <a:solidFill>
                <a:schemeClr val="dk1"/>
              </a:solidFill>
            </a:endParaRPr>
          </a:p>
          <a:p>
            <a:pPr indent="-317500" lvl="0" marL="457200" rtl="0" algn="l">
              <a:lnSpc>
                <a:spcPct val="115000"/>
              </a:lnSpc>
              <a:spcBef>
                <a:spcPts val="1000"/>
              </a:spcBef>
              <a:spcAft>
                <a:spcPts val="0"/>
              </a:spcAft>
              <a:buClr>
                <a:schemeClr val="dk1"/>
              </a:buClr>
              <a:buSzPts val="1400"/>
              <a:buAutoNum type="arabicPeriod"/>
            </a:pPr>
            <a:r>
              <a:rPr lang="tr"/>
              <a:t>Veriyi Toplamak</a:t>
            </a:r>
            <a:endParaRPr/>
          </a:p>
          <a:p>
            <a:pPr indent="-317500" lvl="0" marL="457200" rtl="0" algn="l">
              <a:lnSpc>
                <a:spcPct val="115000"/>
              </a:lnSpc>
              <a:spcBef>
                <a:spcPts val="1000"/>
              </a:spcBef>
              <a:spcAft>
                <a:spcPts val="0"/>
              </a:spcAft>
              <a:buClr>
                <a:schemeClr val="dk1"/>
              </a:buClr>
              <a:buSzPts val="1400"/>
              <a:buAutoNum type="arabicPeriod"/>
            </a:pPr>
            <a:r>
              <a:rPr lang="tr"/>
              <a:t>EDA &amp; Ön işleme</a:t>
            </a:r>
            <a:endParaRPr/>
          </a:p>
          <a:p>
            <a:pPr indent="-317500" lvl="0" marL="457200" rtl="0" algn="l">
              <a:lnSpc>
                <a:spcPct val="115000"/>
              </a:lnSpc>
              <a:spcBef>
                <a:spcPts val="1000"/>
              </a:spcBef>
              <a:spcAft>
                <a:spcPts val="0"/>
              </a:spcAft>
              <a:buSzPts val="1400"/>
              <a:buAutoNum type="arabicPeriod"/>
            </a:pPr>
            <a:r>
              <a:rPr lang="tr"/>
              <a:t>Eğitim</a:t>
            </a:r>
            <a:endParaRPr/>
          </a:p>
          <a:p>
            <a:pPr indent="-317500" lvl="0" marL="457200" rtl="0" algn="l">
              <a:lnSpc>
                <a:spcPct val="115000"/>
              </a:lnSpc>
              <a:spcBef>
                <a:spcPts val="1000"/>
              </a:spcBef>
              <a:spcAft>
                <a:spcPts val="0"/>
              </a:spcAft>
              <a:buSzPts val="1400"/>
              <a:buAutoNum type="arabicPeriod"/>
            </a:pPr>
            <a:r>
              <a:rPr lang="tr"/>
              <a:t>ML Modellerini Kıyaslama</a:t>
            </a:r>
            <a:endParaRPr/>
          </a:p>
          <a:p>
            <a:pPr indent="-317500" lvl="0" marL="457200" rtl="0" algn="l">
              <a:lnSpc>
                <a:spcPct val="115000"/>
              </a:lnSpc>
              <a:spcBef>
                <a:spcPts val="1000"/>
              </a:spcBef>
              <a:spcAft>
                <a:spcPts val="1000"/>
              </a:spcAft>
              <a:buSzPts val="1400"/>
              <a:buAutoNum type="arabicPeriod"/>
            </a:pPr>
            <a:r>
              <a:rPr lang="tr"/>
              <a:t>Tahmin</a:t>
            </a:r>
            <a:endParaRPr/>
          </a:p>
        </p:txBody>
      </p:sp>
      <p:pic>
        <p:nvPicPr>
          <p:cNvPr id="214" name="Google Shape;214;p2"/>
          <p:cNvPicPr preferRelativeResize="0"/>
          <p:nvPr/>
        </p:nvPicPr>
        <p:blipFill rotWithShape="1">
          <a:blip r:embed="rId3">
            <a:alphaModFix/>
          </a:blip>
          <a:srcRect b="0" l="0" r="0" t="0"/>
          <a:stretch/>
        </p:blipFill>
        <p:spPr>
          <a:xfrm>
            <a:off x="4832400" y="1017725"/>
            <a:ext cx="3999900" cy="266848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1.	Problem Tanımı</a:t>
            </a:r>
            <a:endParaRPr/>
          </a:p>
        </p:txBody>
      </p:sp>
      <p:sp>
        <p:nvSpPr>
          <p:cNvPr id="220" name="Google Shape;220;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SzPts val="1400"/>
              <a:buChar char="●"/>
            </a:pPr>
            <a:r>
              <a:rPr lang="tr">
                <a:highlight>
                  <a:srgbClr val="FFFFFF"/>
                </a:highlight>
              </a:rPr>
              <a:t>İlk adım problemin tanımlanmasıdır</a:t>
            </a:r>
            <a:endParaRPr>
              <a:highlight>
                <a:srgbClr val="FFFFFF"/>
              </a:highlight>
            </a:endParaRPr>
          </a:p>
          <a:p>
            <a:pPr indent="-317500" lvl="0" marL="457200" rtl="0" algn="l">
              <a:lnSpc>
                <a:spcPct val="100000"/>
              </a:lnSpc>
              <a:spcBef>
                <a:spcPts val="0"/>
              </a:spcBef>
              <a:spcAft>
                <a:spcPts val="0"/>
              </a:spcAft>
              <a:buSzPts val="1400"/>
              <a:buChar char="●"/>
            </a:pPr>
            <a:r>
              <a:rPr lang="tr">
                <a:highlight>
                  <a:srgbClr val="FFFFFF"/>
                </a:highlight>
              </a:rPr>
              <a:t>İkinci adım, sorunun neden çözülmesini istediğinizi veya buna ihtiyaç duyduğunuzu derinlemesine düşünmektir</a:t>
            </a:r>
            <a:endParaRPr>
              <a:highlight>
                <a:srgbClr val="FFFFFF"/>
              </a:highlight>
            </a:endParaRPr>
          </a:p>
          <a:p>
            <a:pPr indent="-317500" lvl="0" marL="457200" rtl="0" algn="l">
              <a:lnSpc>
                <a:spcPct val="100000"/>
              </a:lnSpc>
              <a:spcBef>
                <a:spcPts val="0"/>
              </a:spcBef>
              <a:spcAft>
                <a:spcPts val="0"/>
              </a:spcAft>
              <a:buSzPts val="1400"/>
              <a:buChar char="●"/>
            </a:pPr>
            <a:r>
              <a:rPr lang="tr">
                <a:highlight>
                  <a:srgbClr val="FFFFFF"/>
                </a:highlight>
              </a:rPr>
              <a:t>Sorun tanımının üçüncü ve son adımında, sorunu manuel olarak nasıl çözeceğinizi keşfedin</a:t>
            </a:r>
            <a:endParaRPr>
              <a:highlight>
                <a:srgbClr val="FFFFFF"/>
              </a:highlight>
            </a:endParaRPr>
          </a:p>
        </p:txBody>
      </p:sp>
      <p:pic>
        <p:nvPicPr>
          <p:cNvPr id="221" name="Google Shape;221;p3"/>
          <p:cNvPicPr preferRelativeResize="0"/>
          <p:nvPr/>
        </p:nvPicPr>
        <p:blipFill rotWithShape="1">
          <a:blip r:embed="rId3">
            <a:alphaModFix/>
          </a:blip>
          <a:srcRect b="0" l="0" r="0" t="0"/>
          <a:stretch/>
        </p:blipFill>
        <p:spPr>
          <a:xfrm>
            <a:off x="2871113" y="2143690"/>
            <a:ext cx="3401775" cy="257176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2.	Veriyi Toplamak</a:t>
            </a:r>
            <a:endParaRPr>
              <a:latin typeface="Century"/>
              <a:ea typeface="Century"/>
              <a:cs typeface="Century"/>
              <a:sym typeface="Century"/>
            </a:endParaRPr>
          </a:p>
        </p:txBody>
      </p:sp>
      <p:sp>
        <p:nvSpPr>
          <p:cNvPr id="227" name="Google Shape;227;p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Clr>
                <a:schemeClr val="dk1"/>
              </a:buClr>
              <a:buSzPts val="1100"/>
              <a:buFont typeface="Arial"/>
              <a:buNone/>
            </a:pPr>
            <a:r>
              <a:rPr lang="tr"/>
              <a:t>Bu gerçek hayat örneğinde, Melbourne Konut veri setine göre bir evin fiyatını tahmin edeceğiz.</a:t>
            </a:r>
            <a:endParaRPr/>
          </a:p>
          <a:p>
            <a:pPr indent="0" lvl="0" marL="0" rtl="0" algn="l">
              <a:lnSpc>
                <a:spcPct val="115000"/>
              </a:lnSpc>
              <a:spcBef>
                <a:spcPts val="1200"/>
              </a:spcBef>
              <a:spcAft>
                <a:spcPts val="0"/>
              </a:spcAft>
              <a:buClr>
                <a:schemeClr val="dk1"/>
              </a:buClr>
              <a:buSzPts val="1100"/>
              <a:buFont typeface="Arial"/>
              <a:buNone/>
            </a:pPr>
            <a:r>
              <a:rPr lang="tr"/>
              <a:t>Herhangi bir fiyatı tahmin etmeden önce, ön işleme tekniklerini kullanarak verileri analiz ederek başlıyoruz.</a:t>
            </a:r>
            <a:endParaRPr/>
          </a:p>
          <a:p>
            <a:pPr indent="0" lvl="0" marL="0" rtl="0" algn="l">
              <a:lnSpc>
                <a:spcPct val="115000"/>
              </a:lnSpc>
              <a:spcBef>
                <a:spcPts val="1200"/>
              </a:spcBef>
              <a:spcAft>
                <a:spcPts val="1200"/>
              </a:spcAft>
              <a:buSzPts val="1400"/>
              <a:buNone/>
            </a:pPr>
            <a:r>
              <a:t/>
            </a:r>
            <a:endParaRPr/>
          </a:p>
        </p:txBody>
      </p:sp>
      <p:pic>
        <p:nvPicPr>
          <p:cNvPr id="228" name="Google Shape;228;p4"/>
          <p:cNvPicPr preferRelativeResize="0"/>
          <p:nvPr/>
        </p:nvPicPr>
        <p:blipFill rotWithShape="1">
          <a:blip r:embed="rId3">
            <a:alphaModFix/>
          </a:blip>
          <a:srcRect b="0" l="0" r="0" t="0"/>
          <a:stretch/>
        </p:blipFill>
        <p:spPr>
          <a:xfrm>
            <a:off x="5160700" y="1152477"/>
            <a:ext cx="2650300" cy="2297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lang="tr"/>
              <a:t>3.	EDA &amp; Veriyi Ön İşlemek</a:t>
            </a:r>
            <a:endParaRPr/>
          </a:p>
          <a:p>
            <a:pPr indent="0" lvl="0" marL="0" rtl="0" algn="l">
              <a:lnSpc>
                <a:spcPct val="100000"/>
              </a:lnSpc>
              <a:spcBef>
                <a:spcPts val="0"/>
              </a:spcBef>
              <a:spcAft>
                <a:spcPts val="0"/>
              </a:spcAft>
              <a:buSzPts val="990"/>
              <a:buNone/>
            </a:pPr>
            <a:r>
              <a:t/>
            </a:r>
            <a:endParaRPr/>
          </a:p>
        </p:txBody>
      </p:sp>
      <p:sp>
        <p:nvSpPr>
          <p:cNvPr id="234" name="Google Shape;234;p5"/>
          <p:cNvSpPr txBox="1"/>
          <p:nvPr>
            <p:ph idx="1" type="body"/>
          </p:nvPr>
        </p:nvSpPr>
        <p:spPr>
          <a:xfrm>
            <a:off x="311713" y="11387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t>Keşifçi</a:t>
            </a:r>
            <a:r>
              <a:rPr lang="tr"/>
              <a:t> Veri Analizi, kalıpları keşfetmek, anormallikleri tespit etmek, hipotezi test etmek ve özet istatistikler ve grafik gösterimler yardımıyla varsayımları kontrol etmek için veriler üzerinde ilk araştırmaları gerçekleştirmenin kritik sürecini ifade eder.</a:t>
            </a:r>
            <a:endParaRPr/>
          </a:p>
        </p:txBody>
      </p:sp>
      <p:pic>
        <p:nvPicPr>
          <p:cNvPr id="235" name="Google Shape;235;p5"/>
          <p:cNvPicPr preferRelativeResize="0"/>
          <p:nvPr/>
        </p:nvPicPr>
        <p:blipFill rotWithShape="1">
          <a:blip r:embed="rId3">
            <a:alphaModFix/>
          </a:blip>
          <a:srcRect b="0" l="0" r="0" t="0"/>
          <a:stretch/>
        </p:blipFill>
        <p:spPr>
          <a:xfrm>
            <a:off x="1992650" y="2151850"/>
            <a:ext cx="5158676" cy="2403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3.1 Veriyi Ön İşlemek</a:t>
            </a:r>
            <a:endParaRPr/>
          </a:p>
        </p:txBody>
      </p:sp>
      <p:sp>
        <p:nvSpPr>
          <p:cNvPr id="241" name="Google Shape;241;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20000"/>
              </a:lnSpc>
              <a:spcBef>
                <a:spcPts val="0"/>
              </a:spcBef>
              <a:spcAft>
                <a:spcPts val="0"/>
              </a:spcAft>
              <a:buClr>
                <a:srgbClr val="303133"/>
              </a:buClr>
              <a:buSzPts val="1400"/>
              <a:buChar char="●"/>
            </a:pPr>
            <a:r>
              <a:rPr lang="tr">
                <a:solidFill>
                  <a:srgbClr val="303133"/>
                </a:solidFill>
                <a:highlight>
                  <a:srgbClr val="FFFFFF"/>
                </a:highlight>
              </a:rPr>
              <a:t>Veriyi elde edin</a:t>
            </a:r>
            <a:endParaRPr>
              <a:solidFill>
                <a:srgbClr val="303133"/>
              </a:solidFill>
              <a:highlight>
                <a:srgbClr val="FFFFFF"/>
              </a:highlight>
            </a:endParaRPr>
          </a:p>
          <a:p>
            <a:pPr indent="-317500" lvl="0" marL="457200" rtl="0" algn="l">
              <a:lnSpc>
                <a:spcPct val="120000"/>
              </a:lnSpc>
              <a:spcBef>
                <a:spcPts val="0"/>
              </a:spcBef>
              <a:spcAft>
                <a:spcPts val="0"/>
              </a:spcAft>
              <a:buClr>
                <a:srgbClr val="303133"/>
              </a:buClr>
              <a:buSzPts val="1400"/>
              <a:buChar char="●"/>
            </a:pPr>
            <a:r>
              <a:rPr lang="tr">
                <a:solidFill>
                  <a:srgbClr val="303133"/>
                </a:solidFill>
                <a:highlight>
                  <a:srgbClr val="FFFFFF"/>
                </a:highlight>
              </a:rPr>
              <a:t>Tüm önemli kütüphaneleri içe aktarın</a:t>
            </a:r>
            <a:endParaRPr>
              <a:solidFill>
                <a:srgbClr val="303133"/>
              </a:solidFill>
              <a:highlight>
                <a:srgbClr val="FFFFFF"/>
              </a:highlight>
            </a:endParaRPr>
          </a:p>
          <a:p>
            <a:pPr indent="-317500" lvl="0" marL="457200" rtl="0" algn="l">
              <a:lnSpc>
                <a:spcPct val="120000"/>
              </a:lnSpc>
              <a:spcBef>
                <a:spcPts val="0"/>
              </a:spcBef>
              <a:spcAft>
                <a:spcPts val="0"/>
              </a:spcAft>
              <a:buClr>
                <a:srgbClr val="303133"/>
              </a:buClr>
              <a:buSzPts val="1400"/>
              <a:buChar char="●"/>
            </a:pPr>
            <a:r>
              <a:rPr lang="tr">
                <a:solidFill>
                  <a:srgbClr val="303133"/>
                </a:solidFill>
                <a:highlight>
                  <a:srgbClr val="FFFFFF"/>
                </a:highlight>
              </a:rPr>
              <a:t>Veri kümesini içe aktarın</a:t>
            </a:r>
            <a:endParaRPr>
              <a:solidFill>
                <a:srgbClr val="303133"/>
              </a:solidFill>
              <a:highlight>
                <a:srgbClr val="FFFFFF"/>
              </a:highlight>
            </a:endParaRPr>
          </a:p>
          <a:p>
            <a:pPr indent="-317500" lvl="0" marL="457200" rtl="0" algn="l">
              <a:lnSpc>
                <a:spcPct val="120000"/>
              </a:lnSpc>
              <a:spcBef>
                <a:spcPts val="0"/>
              </a:spcBef>
              <a:spcAft>
                <a:spcPts val="0"/>
              </a:spcAft>
              <a:buClr>
                <a:srgbClr val="303133"/>
              </a:buClr>
              <a:buSzPts val="1400"/>
              <a:buChar char="●"/>
            </a:pPr>
            <a:r>
              <a:rPr lang="tr">
                <a:solidFill>
                  <a:srgbClr val="303133"/>
                </a:solidFill>
                <a:highlight>
                  <a:srgbClr val="FFFFFF"/>
                </a:highlight>
              </a:rPr>
              <a:t>Eksik değerlerin belirleyin ve ele alın</a:t>
            </a:r>
            <a:endParaRPr>
              <a:solidFill>
                <a:srgbClr val="303133"/>
              </a:solidFill>
              <a:highlight>
                <a:srgbClr val="FFFFFF"/>
              </a:highlight>
            </a:endParaRPr>
          </a:p>
          <a:p>
            <a:pPr indent="-317500" lvl="0" marL="457200" rtl="0" algn="l">
              <a:lnSpc>
                <a:spcPct val="120000"/>
              </a:lnSpc>
              <a:spcBef>
                <a:spcPts val="0"/>
              </a:spcBef>
              <a:spcAft>
                <a:spcPts val="0"/>
              </a:spcAft>
              <a:buClr>
                <a:srgbClr val="303133"/>
              </a:buClr>
              <a:buSzPts val="1400"/>
              <a:buChar char="●"/>
            </a:pPr>
            <a:r>
              <a:rPr lang="tr">
                <a:solidFill>
                  <a:srgbClr val="303133"/>
                </a:solidFill>
                <a:highlight>
                  <a:srgbClr val="FFFFFF"/>
                </a:highlight>
              </a:rPr>
              <a:t>Kategorik verileri encode edin</a:t>
            </a:r>
            <a:endParaRPr>
              <a:solidFill>
                <a:srgbClr val="303133"/>
              </a:solidFill>
              <a:highlight>
                <a:srgbClr val="FFFFFF"/>
              </a:highlight>
            </a:endParaRPr>
          </a:p>
          <a:p>
            <a:pPr indent="-317500" lvl="0" marL="457200" rtl="0" algn="l">
              <a:lnSpc>
                <a:spcPct val="120000"/>
              </a:lnSpc>
              <a:spcBef>
                <a:spcPts val="0"/>
              </a:spcBef>
              <a:spcAft>
                <a:spcPts val="0"/>
              </a:spcAft>
              <a:buClr>
                <a:srgbClr val="303133"/>
              </a:buClr>
              <a:buSzPts val="1400"/>
              <a:buChar char="●"/>
            </a:pPr>
            <a:r>
              <a:rPr lang="tr">
                <a:solidFill>
                  <a:srgbClr val="303133"/>
                </a:solidFill>
                <a:highlight>
                  <a:srgbClr val="FFFFFF"/>
                </a:highlight>
              </a:rPr>
              <a:t>Veri kümesini bölün</a:t>
            </a:r>
            <a:endParaRPr>
              <a:solidFill>
                <a:srgbClr val="303133"/>
              </a:solidFill>
              <a:highlight>
                <a:srgbClr val="FFFFFF"/>
              </a:highlight>
            </a:endParaRPr>
          </a:p>
          <a:p>
            <a:pPr indent="0" lvl="0" marL="0" rtl="0" algn="l">
              <a:lnSpc>
                <a:spcPct val="120000"/>
              </a:lnSpc>
              <a:spcBef>
                <a:spcPts val="1500"/>
              </a:spcBef>
              <a:spcAft>
                <a:spcPts val="0"/>
              </a:spcAft>
              <a:buSzPts val="1400"/>
              <a:buNone/>
            </a:pPr>
            <a:r>
              <a:t/>
            </a:r>
            <a:endParaRPr b="1" sz="1800">
              <a:solidFill>
                <a:srgbClr val="303133"/>
              </a:solidFill>
              <a:highlight>
                <a:srgbClr val="FFFFFF"/>
              </a:highlight>
              <a:latin typeface="Roboto"/>
              <a:ea typeface="Roboto"/>
              <a:cs typeface="Roboto"/>
              <a:sym typeface="Roboto"/>
            </a:endParaRPr>
          </a:p>
          <a:p>
            <a:pPr indent="0" lvl="0" marL="0" rtl="0" algn="l">
              <a:lnSpc>
                <a:spcPct val="115000"/>
              </a:lnSpc>
              <a:spcBef>
                <a:spcPts val="1500"/>
              </a:spcBef>
              <a:spcAft>
                <a:spcPts val="1200"/>
              </a:spcAft>
              <a:buSzPts val="1400"/>
              <a:buNone/>
            </a:pPr>
            <a:r>
              <a:t/>
            </a:r>
            <a:endParaRPr/>
          </a:p>
        </p:txBody>
      </p:sp>
      <p:pic>
        <p:nvPicPr>
          <p:cNvPr id="242" name="Google Shape;242;p6"/>
          <p:cNvPicPr preferRelativeResize="0"/>
          <p:nvPr/>
        </p:nvPicPr>
        <p:blipFill rotWithShape="1">
          <a:blip r:embed="rId3">
            <a:alphaModFix/>
          </a:blip>
          <a:srcRect b="0" l="0" r="0" t="0"/>
          <a:stretch/>
        </p:blipFill>
        <p:spPr>
          <a:xfrm>
            <a:off x="4616321" y="1152475"/>
            <a:ext cx="4215975" cy="2571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3.2	Tekrarlı Kayıtları Silmek</a:t>
            </a:r>
            <a:endParaRPr>
              <a:latin typeface="Century"/>
              <a:ea typeface="Century"/>
              <a:cs typeface="Century"/>
              <a:sym typeface="Century"/>
            </a:endParaRPr>
          </a:p>
        </p:txBody>
      </p:sp>
      <p:sp>
        <p:nvSpPr>
          <p:cNvPr id="248" name="Google Shape;248;p7"/>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t>Duplicated ve drop_duplicates yöntemi, subset adlı bir parametre alır. Bir sütuna özgü kopyaları kontrol etmek gerekirse, kullanabilirsiniz.</a:t>
            </a:r>
            <a:endParaRPr>
              <a:solidFill>
                <a:schemeClr val="dk1"/>
              </a:solidFill>
              <a:latin typeface="Century"/>
              <a:ea typeface="Century"/>
              <a:cs typeface="Century"/>
              <a:sym typeface="Century"/>
            </a:endParaRPr>
          </a:p>
          <a:p>
            <a:pPr indent="457200" lvl="0" marL="0" rtl="0" algn="l">
              <a:lnSpc>
                <a:spcPct val="115000"/>
              </a:lnSpc>
              <a:spcBef>
                <a:spcPts val="1200"/>
              </a:spcBef>
              <a:spcAft>
                <a:spcPts val="0"/>
              </a:spcAft>
              <a:buSzPts val="1400"/>
              <a:buNone/>
            </a:pPr>
            <a:r>
              <a:t/>
            </a:r>
            <a:endParaRPr/>
          </a:p>
          <a:p>
            <a:pPr indent="0" lvl="0" marL="0" rtl="0" algn="l">
              <a:lnSpc>
                <a:spcPct val="100000"/>
              </a:lnSpc>
              <a:spcBef>
                <a:spcPts val="1200"/>
              </a:spcBef>
              <a:spcAft>
                <a:spcPts val="0"/>
              </a:spcAft>
              <a:buClr>
                <a:schemeClr val="dk1"/>
              </a:buClr>
              <a:buSzPts val="1100"/>
              <a:buFont typeface="Arial"/>
              <a:buNone/>
            </a:pPr>
            <a:r>
              <a:t/>
            </a:r>
            <a:endParaRPr/>
          </a:p>
          <a:p>
            <a:pPr indent="0" lvl="0" marL="0" rtl="0" algn="l">
              <a:lnSpc>
                <a:spcPct val="100000"/>
              </a:lnSpc>
              <a:spcBef>
                <a:spcPts val="1200"/>
              </a:spcBef>
              <a:spcAft>
                <a:spcPts val="0"/>
              </a:spcAft>
              <a:buClr>
                <a:schemeClr val="dk1"/>
              </a:buClr>
              <a:buSzPts val="1100"/>
              <a:buFont typeface="Arial"/>
              <a:buNone/>
            </a:pPr>
            <a:r>
              <a:t/>
            </a:r>
            <a:endParaRPr/>
          </a:p>
          <a:p>
            <a:pPr indent="0" lvl="0" marL="0" rtl="0" algn="l">
              <a:lnSpc>
                <a:spcPct val="100000"/>
              </a:lnSpc>
              <a:spcBef>
                <a:spcPts val="1200"/>
              </a:spcBef>
              <a:spcAft>
                <a:spcPts val="0"/>
              </a:spcAft>
              <a:buClr>
                <a:schemeClr val="dk1"/>
              </a:buClr>
              <a:buSzPts val="1100"/>
              <a:buFont typeface="Arial"/>
              <a:buNone/>
            </a:pPr>
            <a:r>
              <a:t/>
            </a:r>
            <a:endParaRPr/>
          </a:p>
          <a:p>
            <a:pPr indent="0" lvl="0" marL="0" rtl="0" algn="l">
              <a:lnSpc>
                <a:spcPct val="100000"/>
              </a:lnSpc>
              <a:spcBef>
                <a:spcPts val="1200"/>
              </a:spcBef>
              <a:spcAft>
                <a:spcPts val="0"/>
              </a:spcAft>
              <a:buClr>
                <a:schemeClr val="dk1"/>
              </a:buClr>
              <a:buSzPts val="1100"/>
              <a:buFont typeface="Arial"/>
              <a:buNone/>
            </a:pPr>
            <a:r>
              <a:rPr lang="tr"/>
              <a:t>NOTE 1: </a:t>
            </a:r>
            <a:r>
              <a:rPr b="1" lang="tr">
                <a:solidFill>
                  <a:srgbClr val="FF0000"/>
                </a:solidFill>
              </a:rPr>
              <a:t>duplicated(subset=[column names])</a:t>
            </a:r>
            <a:r>
              <a:rPr lang="tr">
                <a:solidFill>
                  <a:srgbClr val="FF0000"/>
                </a:solidFill>
                <a:latin typeface="Century"/>
                <a:ea typeface="Century"/>
                <a:cs typeface="Century"/>
                <a:sym typeface="Century"/>
              </a:rPr>
              <a:t> </a:t>
            </a:r>
            <a:endParaRPr>
              <a:solidFill>
                <a:schemeClr val="dk1"/>
              </a:solidFill>
              <a:latin typeface="Century"/>
              <a:ea typeface="Century"/>
              <a:cs typeface="Century"/>
              <a:sym typeface="Century"/>
            </a:endParaRPr>
          </a:p>
          <a:p>
            <a:pPr indent="0" lvl="0" marL="0" rtl="0" algn="l">
              <a:lnSpc>
                <a:spcPct val="100000"/>
              </a:lnSpc>
              <a:spcBef>
                <a:spcPts val="1200"/>
              </a:spcBef>
              <a:spcAft>
                <a:spcPts val="1200"/>
              </a:spcAft>
              <a:buClr>
                <a:schemeClr val="dk1"/>
              </a:buClr>
              <a:buSzPts val="1100"/>
              <a:buFont typeface="Arial"/>
              <a:buNone/>
            </a:pPr>
            <a:r>
              <a:rPr lang="tr"/>
              <a:t>NOTE 2: </a:t>
            </a:r>
            <a:r>
              <a:rPr b="1" lang="tr">
                <a:solidFill>
                  <a:srgbClr val="FF0000"/>
                </a:solidFill>
              </a:rPr>
              <a:t>drop_duplicates(subset=[column names])</a:t>
            </a:r>
            <a:endParaRPr b="1">
              <a:solidFill>
                <a:schemeClr val="dk1"/>
              </a:solidFill>
            </a:endParaRPr>
          </a:p>
        </p:txBody>
      </p:sp>
      <p:pic>
        <p:nvPicPr>
          <p:cNvPr id="249" name="Google Shape;249;p7"/>
          <p:cNvPicPr preferRelativeResize="0"/>
          <p:nvPr/>
        </p:nvPicPr>
        <p:blipFill rotWithShape="1">
          <a:blip r:embed="rId3">
            <a:alphaModFix/>
          </a:blip>
          <a:srcRect b="0" l="15447" r="13266" t="30996"/>
          <a:stretch/>
        </p:blipFill>
        <p:spPr>
          <a:xfrm>
            <a:off x="5260550" y="2819275"/>
            <a:ext cx="3143600" cy="1749600"/>
          </a:xfrm>
          <a:prstGeom prst="rect">
            <a:avLst/>
          </a:prstGeom>
          <a:noFill/>
          <a:ln>
            <a:noFill/>
          </a:ln>
        </p:spPr>
      </p:pic>
      <p:pic>
        <p:nvPicPr>
          <p:cNvPr id="250" name="Google Shape;250;p7"/>
          <p:cNvPicPr preferRelativeResize="0"/>
          <p:nvPr/>
        </p:nvPicPr>
        <p:blipFill rotWithShape="1">
          <a:blip r:embed="rId4">
            <a:alphaModFix/>
          </a:blip>
          <a:srcRect b="4926" l="4658" r="4358" t="29725"/>
          <a:stretch/>
        </p:blipFill>
        <p:spPr>
          <a:xfrm>
            <a:off x="5260550" y="1152475"/>
            <a:ext cx="3143601" cy="134431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3.3	Aykırı Değer Tespiti</a:t>
            </a:r>
            <a:endParaRPr>
              <a:latin typeface="Century"/>
              <a:ea typeface="Century"/>
              <a:cs typeface="Century"/>
              <a:sym typeface="Century"/>
            </a:endParaRPr>
          </a:p>
        </p:txBody>
      </p:sp>
      <p:sp>
        <p:nvSpPr>
          <p:cNvPr id="256" name="Google Shape;256;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t>Aykırı değerler, veriler üzerindeki diğer gözlemlerden sapan uç değerlerdir, bir ölçümdeki değişkenliği, deneysel hataları veya bir yeniliği gösterebilirler. Başka bir deyişle, aykırı değer, bir örnek üzerindeki genel bir modelden ayrılan bir gözlemdir.</a:t>
            </a:r>
            <a:endParaRPr>
              <a:solidFill>
                <a:schemeClr val="dk1"/>
              </a:solidFill>
              <a:latin typeface="Century"/>
              <a:ea typeface="Century"/>
              <a:cs typeface="Century"/>
              <a:sym typeface="Century"/>
            </a:endParaRPr>
          </a:p>
        </p:txBody>
      </p:sp>
      <p:pic>
        <p:nvPicPr>
          <p:cNvPr id="257" name="Google Shape;257;p8"/>
          <p:cNvPicPr preferRelativeResize="0"/>
          <p:nvPr/>
        </p:nvPicPr>
        <p:blipFill rotWithShape="1">
          <a:blip r:embed="rId3">
            <a:alphaModFix/>
          </a:blip>
          <a:srcRect b="0" l="0" r="0" t="0"/>
          <a:stretch/>
        </p:blipFill>
        <p:spPr>
          <a:xfrm>
            <a:off x="2822475" y="2236175"/>
            <a:ext cx="3499050" cy="2332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500"/>
              <a:buNone/>
            </a:pPr>
            <a:r>
              <a:rPr lang="tr" sz="2300"/>
              <a:t>Z-Skoru </a:t>
            </a:r>
            <a:r>
              <a:rPr lang="tr" sz="2300"/>
              <a:t>ile Aykırı Değerlerin Tespiti </a:t>
            </a:r>
            <a:r>
              <a:rPr lang="tr" sz="2300"/>
              <a:t>ve NA/NaN Değerlerinin Doldurulması </a:t>
            </a:r>
            <a:endParaRPr sz="2300"/>
          </a:p>
        </p:txBody>
      </p:sp>
      <p:sp>
        <p:nvSpPr>
          <p:cNvPr id="263" name="Google Shape;263;p9"/>
          <p:cNvSpPr txBox="1"/>
          <p:nvPr>
            <p:ph idx="1" type="body"/>
          </p:nvPr>
        </p:nvSpPr>
        <p:spPr>
          <a:xfrm>
            <a:off x="311700" y="1320350"/>
            <a:ext cx="3999900" cy="3248400"/>
          </a:xfrm>
          <a:prstGeom prst="rect">
            <a:avLst/>
          </a:prstGeom>
          <a:noFill/>
          <a:ln>
            <a:noFill/>
          </a:ln>
        </p:spPr>
        <p:txBody>
          <a:bodyPr anchorCtr="0" anchor="t" bIns="91425" lIns="91425" spcFirstLastPara="1" rIns="91425" wrap="square" tIns="91425">
            <a:normAutofit/>
          </a:bodyPr>
          <a:lstStyle/>
          <a:p>
            <a:pPr indent="-317500" lvl="0" marL="457200" rtl="0" algn="l">
              <a:lnSpc>
                <a:spcPct val="135714"/>
              </a:lnSpc>
              <a:spcBef>
                <a:spcPts val="0"/>
              </a:spcBef>
              <a:spcAft>
                <a:spcPts val="0"/>
              </a:spcAft>
              <a:buSzPts val="1400"/>
              <a:buChar char="●"/>
            </a:pPr>
            <a:r>
              <a:rPr lang="tr"/>
              <a:t>Z-Skoru bir gözlemin ortalamadan kaç standart sapma uzaklıkta olduğudur</a:t>
            </a:r>
            <a:endParaRPr/>
          </a:p>
          <a:p>
            <a:pPr indent="-317500" lvl="0" marL="457200" rtl="0" algn="l">
              <a:lnSpc>
                <a:spcPct val="135714"/>
              </a:lnSpc>
              <a:spcBef>
                <a:spcPts val="0"/>
              </a:spcBef>
              <a:spcAft>
                <a:spcPts val="0"/>
              </a:spcAft>
              <a:buSzPts val="1400"/>
              <a:buChar char="●"/>
            </a:pPr>
            <a:r>
              <a:rPr lang="tr"/>
              <a:t>Bir gözlemin Z-puanı sıfırdan ne kadar uzaktaysa, o kadar olağandışıdır. Veri setindeki bir değişkenin z puanı 3'ten büyük veya -3'ten küçük ise değişkenin aykırı değere sahip olduğunu söyleyebiliriz</a:t>
            </a:r>
            <a:endParaRPr/>
          </a:p>
          <a:p>
            <a:pPr indent="-317500" lvl="0" marL="457200" rtl="0" algn="l">
              <a:lnSpc>
                <a:spcPct val="135714"/>
              </a:lnSpc>
              <a:spcBef>
                <a:spcPts val="0"/>
              </a:spcBef>
              <a:spcAft>
                <a:spcPts val="0"/>
              </a:spcAft>
              <a:buSzPts val="1400"/>
              <a:buChar char="●"/>
            </a:pPr>
            <a:r>
              <a:rPr lang="tr"/>
              <a:t>NA/NaN değerlerini düşürmek yerine onları doldurmak daha verimlidir</a:t>
            </a:r>
            <a:endParaRPr/>
          </a:p>
          <a:p>
            <a:pPr indent="0" lvl="0" marL="0" rtl="0" algn="l">
              <a:lnSpc>
                <a:spcPct val="135714"/>
              </a:lnSpc>
              <a:spcBef>
                <a:spcPts val="0"/>
              </a:spcBef>
              <a:spcAft>
                <a:spcPts val="0"/>
              </a:spcAft>
              <a:buNone/>
            </a:pPr>
            <a:r>
              <a:t/>
            </a:r>
            <a:endParaRPr/>
          </a:p>
        </p:txBody>
      </p:sp>
      <p:sp>
        <p:nvSpPr>
          <p:cNvPr id="264" name="Google Shape;264;p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t/>
            </a:r>
            <a:endParaRPr/>
          </a:p>
        </p:txBody>
      </p:sp>
      <p:pic>
        <p:nvPicPr>
          <p:cNvPr id="265" name="Google Shape;265;p9"/>
          <p:cNvPicPr preferRelativeResize="0"/>
          <p:nvPr/>
        </p:nvPicPr>
        <p:blipFill rotWithShape="1">
          <a:blip r:embed="rId3">
            <a:alphaModFix/>
          </a:blip>
          <a:srcRect b="0" l="0" r="0" t="0"/>
          <a:stretch/>
        </p:blipFill>
        <p:spPr>
          <a:xfrm>
            <a:off x="4832400" y="1152475"/>
            <a:ext cx="3999900" cy="293325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gecef63b867_0_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Denetimli Öğrenme (Supervised Learning)</a:t>
            </a:r>
            <a:endParaRPr/>
          </a:p>
        </p:txBody>
      </p:sp>
      <p:sp>
        <p:nvSpPr>
          <p:cNvPr id="71" name="Google Shape;71;gecef63b867_0_113"/>
          <p:cNvSpPr txBox="1"/>
          <p:nvPr>
            <p:ph idx="1" type="body"/>
          </p:nvPr>
        </p:nvSpPr>
        <p:spPr>
          <a:xfrm>
            <a:off x="311700" y="1152475"/>
            <a:ext cx="381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Supervised Learning;</a:t>
            </a:r>
            <a:r>
              <a:rPr lang="tr"/>
              <a:t> </a:t>
            </a:r>
            <a:r>
              <a:rPr lang="tr">
                <a:highlight>
                  <a:srgbClr val="C9DAF8"/>
                </a:highlight>
              </a:rPr>
              <a:t>etiketlenmiş</a:t>
            </a:r>
            <a:r>
              <a:rPr lang="tr"/>
              <a:t> veri kümelerini bağımlı ve bağımsız değişkenler kullanarak işleme sokan makine öğrenmesi algoritmalarını içerir.</a:t>
            </a:r>
            <a:endParaRPr/>
          </a:p>
          <a:p>
            <a:pPr indent="0" lvl="0" marL="0" rtl="0" algn="l">
              <a:spcBef>
                <a:spcPts val="1200"/>
              </a:spcBef>
              <a:spcAft>
                <a:spcPts val="0"/>
              </a:spcAft>
              <a:buNone/>
            </a:pPr>
            <a:r>
              <a:t/>
            </a:r>
            <a:endParaRPr sz="1500"/>
          </a:p>
          <a:p>
            <a:pPr indent="0" lvl="0" marL="0" rtl="0" algn="l">
              <a:spcBef>
                <a:spcPts val="1200"/>
              </a:spcBef>
              <a:spcAft>
                <a:spcPts val="0"/>
              </a:spcAft>
              <a:buClr>
                <a:schemeClr val="dk1"/>
              </a:buClr>
              <a:buSzPts val="1100"/>
              <a:buFont typeface="Arial"/>
              <a:buNone/>
            </a:pPr>
            <a:r>
              <a:rPr i="1" lang="tr" sz="1300">
                <a:solidFill>
                  <a:schemeClr val="dk2"/>
                </a:solidFill>
              </a:rPr>
              <a:t>Örneğin; i</a:t>
            </a:r>
            <a:r>
              <a:rPr i="1" lang="tr" sz="1300">
                <a:solidFill>
                  <a:schemeClr val="dk2"/>
                </a:solidFill>
              </a:rPr>
              <a:t>stenmeyen e-posta filtresi buna iyi bir örnektir: Denetimli Öğrenme sınıflarıyla birlikte birçok örnek e-posta ile eğitilmiştir ve yeni e-postaları nasıl sınıflandıracağını öğrenmelidir.</a:t>
            </a:r>
            <a:endParaRPr i="1" sz="1300">
              <a:solidFill>
                <a:schemeClr val="dk2"/>
              </a:solidFill>
            </a:endParaRPr>
          </a:p>
          <a:p>
            <a:pPr indent="0" lvl="0" marL="0" rtl="0" algn="l">
              <a:spcBef>
                <a:spcPts val="1200"/>
              </a:spcBef>
              <a:spcAft>
                <a:spcPts val="1200"/>
              </a:spcAft>
              <a:buNone/>
            </a:pPr>
            <a:r>
              <a:t/>
            </a:r>
            <a:endParaRPr sz="1500"/>
          </a:p>
        </p:txBody>
      </p:sp>
      <p:pic>
        <p:nvPicPr>
          <p:cNvPr id="72" name="Google Shape;72;gecef63b867_0_113"/>
          <p:cNvPicPr preferRelativeResize="0"/>
          <p:nvPr/>
        </p:nvPicPr>
        <p:blipFill>
          <a:blip r:embed="rId3">
            <a:alphaModFix/>
          </a:blip>
          <a:stretch>
            <a:fillRect/>
          </a:stretch>
        </p:blipFill>
        <p:spPr>
          <a:xfrm>
            <a:off x="4071350" y="1367650"/>
            <a:ext cx="4820174" cy="2408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0"/>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3.4	Label Encoder &amp; One-Hot Encoder</a:t>
            </a:r>
            <a:endParaRPr/>
          </a:p>
        </p:txBody>
      </p:sp>
      <p:sp>
        <p:nvSpPr>
          <p:cNvPr id="271" name="Google Shape;271;p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lang="tr"/>
              <a:t>Label Encoder</a:t>
            </a:r>
            <a:r>
              <a:rPr lang="tr"/>
              <a:t>, etiketleri/kelimeleri sayısal forma dönüştürmektir</a:t>
            </a:r>
            <a:endParaRPr/>
          </a:p>
          <a:p>
            <a:pPr indent="-317500" lvl="0" marL="457200" rtl="0" algn="l">
              <a:lnSpc>
                <a:spcPct val="115000"/>
              </a:lnSpc>
              <a:spcBef>
                <a:spcPts val="0"/>
              </a:spcBef>
              <a:spcAft>
                <a:spcPts val="0"/>
              </a:spcAft>
              <a:buSzPts val="1400"/>
              <a:buChar char="●"/>
            </a:pPr>
            <a:r>
              <a:rPr lang="tr"/>
              <a:t>Label Encoding, veri kümesinin boyutunu etkilemez</a:t>
            </a:r>
            <a:endParaRPr/>
          </a:p>
        </p:txBody>
      </p:sp>
      <p:sp>
        <p:nvSpPr>
          <p:cNvPr id="272" name="Google Shape;272;p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lang="tr"/>
              <a:t>One-hot encoding k</a:t>
            </a:r>
            <a:r>
              <a:rPr lang="tr"/>
              <a:t>ategorik değişkenlerin ikili vektörler olarak gösterimidir.</a:t>
            </a:r>
            <a:endParaRPr/>
          </a:p>
          <a:p>
            <a:pPr indent="-317500" lvl="0" marL="457200" rtl="0" algn="l">
              <a:lnSpc>
                <a:spcPct val="115000"/>
              </a:lnSpc>
              <a:spcBef>
                <a:spcPts val="0"/>
              </a:spcBef>
              <a:spcAft>
                <a:spcPts val="0"/>
              </a:spcAft>
              <a:buSzPts val="1400"/>
              <a:buChar char="●"/>
            </a:pPr>
            <a:r>
              <a:rPr lang="tr"/>
              <a:t>One-hot encoding </a:t>
            </a:r>
            <a:r>
              <a:rPr lang="tr"/>
              <a:t>veri kümesinin boyutunu arttırır</a:t>
            </a:r>
            <a:endParaRPr/>
          </a:p>
        </p:txBody>
      </p:sp>
      <p:sp>
        <p:nvSpPr>
          <p:cNvPr id="273" name="Google Shape;273;p10"/>
          <p:cNvSpPr txBox="1"/>
          <p:nvPr/>
        </p:nvSpPr>
        <p:spPr>
          <a:xfrm>
            <a:off x="1980150" y="3504250"/>
            <a:ext cx="5183700" cy="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400"/>
              <a:buFont typeface="Arial"/>
              <a:buNone/>
            </a:pPr>
            <a:r>
              <a:rPr b="0" i="0" lang="tr" sz="1400" u="none" cap="none" strike="noStrike">
                <a:solidFill>
                  <a:schemeClr val="dk1"/>
                </a:solidFill>
                <a:latin typeface="Century"/>
                <a:ea typeface="Century"/>
                <a:cs typeface="Century"/>
                <a:sym typeface="Century"/>
              </a:rPr>
              <a:t>NOT:</a:t>
            </a:r>
            <a:r>
              <a:rPr b="0" i="0" lang="tr" sz="1400" u="none" cap="none" strike="noStrike">
                <a:solidFill>
                  <a:schemeClr val="dk1"/>
                </a:solidFill>
                <a:latin typeface="Century"/>
                <a:ea typeface="Century"/>
                <a:cs typeface="Century"/>
                <a:sym typeface="Century"/>
              </a:rPr>
              <a:t> </a:t>
            </a:r>
            <a:r>
              <a:rPr b="1" lang="tr">
                <a:solidFill>
                  <a:srgbClr val="FF0000"/>
                </a:solidFill>
                <a:latin typeface="Century"/>
                <a:ea typeface="Century"/>
                <a:cs typeface="Century"/>
                <a:sym typeface="Century"/>
              </a:rPr>
              <a:t>Makine öğrenimi algoritmaları, bu kodlamaların nasıl çalıştırılması gerektiğine daha iyi karar verebilir.</a:t>
            </a:r>
            <a:endParaRPr b="1" i="0" sz="1400" u="none" cap="none" strike="noStrike">
              <a:solidFill>
                <a:srgbClr val="FF0000"/>
              </a:solidFill>
              <a:latin typeface="Century"/>
              <a:ea typeface="Century"/>
              <a:cs typeface="Century"/>
              <a:sym typeface="Centur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4.	Eğitim</a:t>
            </a:r>
            <a:endParaRPr/>
          </a:p>
        </p:txBody>
      </p:sp>
      <p:pic>
        <p:nvPicPr>
          <p:cNvPr id="279" name="Google Shape;279;p11"/>
          <p:cNvPicPr preferRelativeResize="0"/>
          <p:nvPr/>
        </p:nvPicPr>
        <p:blipFill rotWithShape="1">
          <a:blip r:embed="rId3">
            <a:alphaModFix/>
          </a:blip>
          <a:srcRect b="0" l="0" r="0" t="0"/>
          <a:stretch/>
        </p:blipFill>
        <p:spPr>
          <a:xfrm>
            <a:off x="4686850" y="1152477"/>
            <a:ext cx="4145450" cy="2152450"/>
          </a:xfrm>
          <a:prstGeom prst="rect">
            <a:avLst/>
          </a:prstGeom>
          <a:noFill/>
          <a:ln>
            <a:noFill/>
          </a:ln>
        </p:spPr>
      </p:pic>
      <p:sp>
        <p:nvSpPr>
          <p:cNvPr id="280" name="Google Shape;280;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t>Bir modeli eğitmek, etiketlenmiş örnekleri kullanaraken iyi ağırlık ve bias değerlerini öğrenmek (belirlemek) anlamına gelir.</a:t>
            </a:r>
            <a:endParaRPr/>
          </a:p>
        </p:txBody>
      </p:sp>
      <p:pic>
        <p:nvPicPr>
          <p:cNvPr id="281" name="Google Shape;281;p11"/>
          <p:cNvPicPr preferRelativeResize="0"/>
          <p:nvPr/>
        </p:nvPicPr>
        <p:blipFill rotWithShape="1">
          <a:blip r:embed="rId4">
            <a:alphaModFix/>
          </a:blip>
          <a:srcRect b="28115" l="0" r="0" t="23664"/>
          <a:stretch/>
        </p:blipFill>
        <p:spPr>
          <a:xfrm>
            <a:off x="864300" y="2519800"/>
            <a:ext cx="2894702" cy="785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4.1	</a:t>
            </a:r>
            <a:r>
              <a:rPr lang="tr"/>
              <a:t>Verileri Özniteliklere ve Etikete Bölme</a:t>
            </a:r>
            <a:endParaRPr/>
          </a:p>
        </p:txBody>
      </p:sp>
      <p:sp>
        <p:nvSpPr>
          <p:cNvPr id="287" name="Google Shape;287;p1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lang="tr"/>
              <a:t>Bir modeli eğitmek için önce verileri özellikler ve etiketler olarak ayırmak gerekir</a:t>
            </a:r>
            <a:endParaRPr/>
          </a:p>
          <a:p>
            <a:pPr indent="-317500" lvl="0" marL="457200" rtl="0" algn="l">
              <a:lnSpc>
                <a:spcPct val="115000"/>
              </a:lnSpc>
              <a:spcBef>
                <a:spcPts val="0"/>
              </a:spcBef>
              <a:spcAft>
                <a:spcPts val="0"/>
              </a:spcAft>
              <a:buSzPts val="1400"/>
              <a:buChar char="●"/>
            </a:pPr>
            <a:r>
              <a:rPr lang="tr"/>
              <a:t>Modeli test ederken verileri eğitim ve test olarak bölmek faydalı olabilir, algoritmanın henüz görmediği verileri kullanmak, farklı problemleri belirlemek için faydalıdır</a:t>
            </a:r>
            <a:endParaRPr/>
          </a:p>
        </p:txBody>
      </p:sp>
      <p:pic>
        <p:nvPicPr>
          <p:cNvPr id="288" name="Google Shape;288;p12"/>
          <p:cNvPicPr preferRelativeResize="0"/>
          <p:nvPr/>
        </p:nvPicPr>
        <p:blipFill rotWithShape="1">
          <a:blip r:embed="rId3">
            <a:alphaModFix/>
          </a:blip>
          <a:srcRect b="0" l="0" r="0" t="0"/>
          <a:stretch/>
        </p:blipFill>
        <p:spPr>
          <a:xfrm>
            <a:off x="4648126" y="1152476"/>
            <a:ext cx="3999900" cy="28155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4.2	Gradient Boosting Modeli Kullanmak</a:t>
            </a:r>
            <a:endParaRPr/>
          </a:p>
        </p:txBody>
      </p:sp>
      <p:sp>
        <p:nvSpPr>
          <p:cNvPr id="294" name="Google Shape;29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highlight>
                  <a:srgbClr val="FFFFFF"/>
                </a:highlight>
              </a:rPr>
              <a:t>Gradient Boosting algoritması, yalnızca sürekli hedef değişkeni (Regressor olarak) değil, aynı zamanda kategorik hedef değişkeni de (Sınıflandırıcı olarak) tahmin etmek için kullanılabilir. Regresör olarak kullanıldığında hata fonksiyonu Ortalama Kare Hatası (MSE) ve sınıflandırıcı olarak kullanıldığında maliyet fonksiyonu Log Loss’tur.</a:t>
            </a:r>
            <a:endParaRPr/>
          </a:p>
        </p:txBody>
      </p:sp>
      <p:pic>
        <p:nvPicPr>
          <p:cNvPr id="295" name="Google Shape;295;p13"/>
          <p:cNvPicPr preferRelativeResize="0"/>
          <p:nvPr/>
        </p:nvPicPr>
        <p:blipFill rotWithShape="1">
          <a:blip r:embed="rId3">
            <a:alphaModFix/>
          </a:blip>
          <a:srcRect b="0" l="0" r="0" t="0"/>
          <a:stretch/>
        </p:blipFill>
        <p:spPr>
          <a:xfrm>
            <a:off x="2426038" y="2252475"/>
            <a:ext cx="4291926" cy="2414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5.	ML Modellerini Kıyaslamak</a:t>
            </a:r>
            <a:endParaRPr/>
          </a:p>
        </p:txBody>
      </p:sp>
      <p:sp>
        <p:nvSpPr>
          <p:cNvPr id="301" name="Google Shape;301;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t>Tüm algoritmaları tek tek deneyebilir, ardından hangi makine öğrenme algoritmasının probleminize en uygun olduğuna karar vermek için puanları ve hataları karşılaştırabilirsiniz.</a:t>
            </a:r>
            <a:endParaRPr/>
          </a:p>
        </p:txBody>
      </p:sp>
      <p:pic>
        <p:nvPicPr>
          <p:cNvPr id="302" name="Google Shape;302;p14"/>
          <p:cNvPicPr preferRelativeResize="0"/>
          <p:nvPr/>
        </p:nvPicPr>
        <p:blipFill rotWithShape="1">
          <a:blip r:embed="rId3">
            <a:alphaModFix/>
          </a:blip>
          <a:srcRect b="0" l="0" r="0" t="0"/>
          <a:stretch/>
        </p:blipFill>
        <p:spPr>
          <a:xfrm>
            <a:off x="1760825" y="1973951"/>
            <a:ext cx="5622351" cy="2594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6.	Tahmin</a:t>
            </a:r>
            <a:endParaRPr/>
          </a:p>
        </p:txBody>
      </p:sp>
      <p:sp>
        <p:nvSpPr>
          <p:cNvPr id="308" name="Google Shape;308;p1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tr">
                <a:highlight>
                  <a:srgbClr val="FFFFFF"/>
                </a:highlight>
              </a:rPr>
              <a:t>Tahmin, bir algoritmanın geçmiş bir veri kümesi üzerinde eğitildikten ve belirli bir sonucun olasılığını tahmin ederken yeni verilere uygulandıktan sonra çıktısını ifade eder</a:t>
            </a:r>
            <a:endParaRPr>
              <a:highlight>
                <a:srgbClr val="FFFFFF"/>
              </a:highlight>
            </a:endParaRPr>
          </a:p>
        </p:txBody>
      </p:sp>
      <p:pic>
        <p:nvPicPr>
          <p:cNvPr id="309" name="Google Shape;309;p15"/>
          <p:cNvPicPr preferRelativeResize="0"/>
          <p:nvPr/>
        </p:nvPicPr>
        <p:blipFill rotWithShape="1">
          <a:blip r:embed="rId3">
            <a:alphaModFix/>
          </a:blip>
          <a:srcRect b="0" l="0" r="0" t="0"/>
          <a:stretch/>
        </p:blipFill>
        <p:spPr>
          <a:xfrm>
            <a:off x="5030959" y="1152484"/>
            <a:ext cx="3801347" cy="341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gecef63b867_0_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Denetimli Öğrenme Algoritma ve Mimarileri</a:t>
            </a:r>
            <a:endParaRPr/>
          </a:p>
        </p:txBody>
      </p:sp>
      <p:sp>
        <p:nvSpPr>
          <p:cNvPr id="78" name="Google Shape;78;gecef63b867_0_11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tr" sz="1500"/>
              <a:t>k-Nearest Neighbors </a:t>
            </a:r>
            <a:endParaRPr sz="1500"/>
          </a:p>
          <a:p>
            <a:pPr indent="-323850" lvl="0" marL="457200" rtl="0" algn="l">
              <a:spcBef>
                <a:spcPts val="0"/>
              </a:spcBef>
              <a:spcAft>
                <a:spcPts val="0"/>
              </a:spcAft>
              <a:buSzPts val="1500"/>
              <a:buChar char="●"/>
            </a:pPr>
            <a:r>
              <a:rPr lang="tr" sz="1500"/>
              <a:t>Linear Regression </a:t>
            </a:r>
            <a:endParaRPr sz="1500"/>
          </a:p>
          <a:p>
            <a:pPr indent="-323850" lvl="0" marL="457200" rtl="0" algn="l">
              <a:spcBef>
                <a:spcPts val="0"/>
              </a:spcBef>
              <a:spcAft>
                <a:spcPts val="0"/>
              </a:spcAft>
              <a:buSzPts val="1500"/>
              <a:buChar char="●"/>
            </a:pPr>
            <a:r>
              <a:rPr lang="tr" sz="1500"/>
              <a:t>Logistic Regression </a:t>
            </a:r>
            <a:endParaRPr sz="1500"/>
          </a:p>
          <a:p>
            <a:pPr indent="-323850" lvl="0" marL="457200" rtl="0" algn="l">
              <a:spcBef>
                <a:spcPts val="0"/>
              </a:spcBef>
              <a:spcAft>
                <a:spcPts val="0"/>
              </a:spcAft>
              <a:buSzPts val="1500"/>
              <a:buChar char="●"/>
            </a:pPr>
            <a:r>
              <a:rPr lang="tr" sz="1500"/>
              <a:t>Support Vector Machines (SVMs)</a:t>
            </a:r>
            <a:endParaRPr sz="1500"/>
          </a:p>
          <a:p>
            <a:pPr indent="-323850" lvl="0" marL="457200" rtl="0" algn="l">
              <a:spcBef>
                <a:spcPts val="0"/>
              </a:spcBef>
              <a:spcAft>
                <a:spcPts val="0"/>
              </a:spcAft>
              <a:buSzPts val="1500"/>
              <a:buChar char="●"/>
            </a:pPr>
            <a:r>
              <a:rPr lang="tr" sz="1500"/>
              <a:t>Decision Trees and Random Forests </a:t>
            </a:r>
            <a:endParaRPr sz="1500">
              <a:extLst>
                <a:ext uri="http://customooxmlschemas.google.com/">
                  <go:slidesCustomData xmlns:go="http://customooxmlschemas.google.com/" textRoundtripDataId="0"/>
                </a:ext>
              </a:extLst>
            </a:endParaRPr>
          </a:p>
          <a:p>
            <a:pPr indent="-323850" lvl="0" marL="457200" rtl="0" algn="l">
              <a:spcBef>
                <a:spcPts val="0"/>
              </a:spcBef>
              <a:spcAft>
                <a:spcPts val="0"/>
              </a:spcAft>
              <a:buSzPts val="1500"/>
              <a:buChar char="●"/>
            </a:pPr>
            <a:r>
              <a:rPr lang="tr" sz="1500"/>
              <a:t>Neural Networks</a:t>
            </a:r>
            <a:endParaRPr sz="1500"/>
          </a:p>
        </p:txBody>
      </p:sp>
      <p:pic>
        <p:nvPicPr>
          <p:cNvPr id="79" name="Google Shape;79;gecef63b867_0_119"/>
          <p:cNvPicPr preferRelativeResize="0"/>
          <p:nvPr/>
        </p:nvPicPr>
        <p:blipFill>
          <a:blip r:embed="rId3">
            <a:alphaModFix/>
          </a:blip>
          <a:stretch>
            <a:fillRect/>
          </a:stretch>
        </p:blipFill>
        <p:spPr>
          <a:xfrm>
            <a:off x="4119200" y="1152475"/>
            <a:ext cx="5024800" cy="3768600"/>
          </a:xfrm>
          <a:prstGeom prst="rect">
            <a:avLst/>
          </a:prstGeom>
          <a:noFill/>
          <a:ln>
            <a:noFill/>
          </a:ln>
        </p:spPr>
      </p:pic>
      <p:pic>
        <p:nvPicPr>
          <p:cNvPr id="80" name="Google Shape;80;gecef63b867_0_119"/>
          <p:cNvPicPr preferRelativeResize="0"/>
          <p:nvPr/>
        </p:nvPicPr>
        <p:blipFill>
          <a:blip r:embed="rId4">
            <a:alphaModFix/>
          </a:blip>
          <a:stretch>
            <a:fillRect/>
          </a:stretch>
        </p:blipFill>
        <p:spPr>
          <a:xfrm>
            <a:off x="433363" y="2799000"/>
            <a:ext cx="3756576" cy="1896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ecef63b867_0_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Denetimsiz Öğrenme (Unsupervised Learning)</a:t>
            </a:r>
            <a:endParaRPr/>
          </a:p>
        </p:txBody>
      </p:sp>
      <p:sp>
        <p:nvSpPr>
          <p:cNvPr id="86" name="Google Shape;86;gecef63b867_0_126"/>
          <p:cNvSpPr txBox="1"/>
          <p:nvPr>
            <p:ph idx="1" type="body"/>
          </p:nvPr>
        </p:nvSpPr>
        <p:spPr>
          <a:xfrm>
            <a:off x="311700" y="1152475"/>
            <a:ext cx="30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
              <a:t>Unsupervised Learning, </a:t>
            </a:r>
            <a:r>
              <a:rPr lang="tr"/>
              <a:t>etiketlenmemiş veri kümelerini analiz etmek ve kümelemek için makine öğrenimi algoritmalarını kullanır.</a:t>
            </a:r>
            <a:endParaRPr/>
          </a:p>
          <a:p>
            <a:pPr indent="0" lvl="0" marL="0" rtl="0" algn="l">
              <a:spcBef>
                <a:spcPts val="1200"/>
              </a:spcBef>
              <a:spcAft>
                <a:spcPts val="1200"/>
              </a:spcAft>
              <a:buNone/>
            </a:pPr>
            <a:r>
              <a:rPr lang="tr"/>
              <a:t>Bu algoritmalar, insan müdahalesine ihtiyaç duymadan gizli kalıpları veya veri gruplamalarını keşfeder.</a:t>
            </a:r>
            <a:endParaRPr/>
          </a:p>
        </p:txBody>
      </p:sp>
      <p:pic>
        <p:nvPicPr>
          <p:cNvPr id="87" name="Google Shape;87;gecef63b867_0_126"/>
          <p:cNvPicPr preferRelativeResize="0"/>
          <p:nvPr/>
        </p:nvPicPr>
        <p:blipFill>
          <a:blip r:embed="rId3">
            <a:alphaModFix/>
          </a:blip>
          <a:stretch>
            <a:fillRect/>
          </a:stretch>
        </p:blipFill>
        <p:spPr>
          <a:xfrm>
            <a:off x="3456125" y="1492238"/>
            <a:ext cx="5445625" cy="2159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ecef63b867_0_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Neden Unsupervised Learning Kullanıyoruz?</a:t>
            </a:r>
            <a:endParaRPr/>
          </a:p>
        </p:txBody>
      </p:sp>
      <p:sp>
        <p:nvSpPr>
          <p:cNvPr id="93" name="Google Shape;93;gecef63b867_0_13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sz="1500"/>
              <a:t>Unsupervised Learning için en yaygın görevler;</a:t>
            </a:r>
            <a:endParaRPr b="1" sz="1500"/>
          </a:p>
          <a:p>
            <a:pPr indent="-323850" lvl="0" marL="457200" rtl="0" algn="l">
              <a:spcBef>
                <a:spcPts val="1200"/>
              </a:spcBef>
              <a:spcAft>
                <a:spcPts val="0"/>
              </a:spcAft>
              <a:buSzPts val="1500"/>
              <a:buChar char="●"/>
            </a:pPr>
            <a:r>
              <a:rPr lang="tr" sz="1500"/>
              <a:t>Kümeleme</a:t>
            </a:r>
            <a:endParaRPr sz="1500"/>
          </a:p>
          <a:p>
            <a:pPr indent="-323850" lvl="0" marL="457200" rtl="0" algn="l">
              <a:spcBef>
                <a:spcPts val="0"/>
              </a:spcBef>
              <a:spcAft>
                <a:spcPts val="0"/>
              </a:spcAft>
              <a:buSzPts val="1500"/>
              <a:buChar char="●"/>
            </a:pPr>
            <a:r>
              <a:rPr lang="tr" sz="1500"/>
              <a:t>Yoğunluk tahmini</a:t>
            </a:r>
            <a:endParaRPr sz="1500"/>
          </a:p>
          <a:p>
            <a:pPr indent="-323850" lvl="0" marL="457200" rtl="0" algn="l">
              <a:spcBef>
                <a:spcPts val="0"/>
              </a:spcBef>
              <a:spcAft>
                <a:spcPts val="0"/>
              </a:spcAft>
              <a:buSzPts val="1500"/>
              <a:buChar char="●"/>
            </a:pPr>
            <a:r>
              <a:rPr lang="tr" sz="1500"/>
              <a:t>Temsili öğrenme</a:t>
            </a:r>
            <a:endParaRPr sz="1500"/>
          </a:p>
          <a:p>
            <a:pPr indent="0" lvl="0" marL="0" rtl="0" algn="l">
              <a:spcBef>
                <a:spcPts val="1200"/>
              </a:spcBef>
              <a:spcAft>
                <a:spcPts val="0"/>
              </a:spcAft>
              <a:buClr>
                <a:schemeClr val="dk1"/>
              </a:buClr>
              <a:buSzPts val="1100"/>
              <a:buFont typeface="Arial"/>
              <a:buNone/>
            </a:pPr>
            <a:r>
              <a:rPr b="1" lang="tr" sz="1500"/>
              <a:t> Unsupervised Learning Algoritmaları;</a:t>
            </a:r>
            <a:endParaRPr b="1" sz="1500"/>
          </a:p>
          <a:p>
            <a:pPr indent="-323850" lvl="0" marL="457200" rtl="0" algn="l">
              <a:spcBef>
                <a:spcPts val="1200"/>
              </a:spcBef>
              <a:spcAft>
                <a:spcPts val="0"/>
              </a:spcAft>
              <a:buSzPts val="1500"/>
              <a:buChar char="●"/>
            </a:pPr>
            <a:r>
              <a:rPr lang="tr" sz="1500"/>
              <a:t>Küme sayımızın bilinmediği</a:t>
            </a:r>
            <a:endParaRPr sz="1500"/>
          </a:p>
          <a:p>
            <a:pPr indent="-323850" lvl="0" marL="457200" rtl="0" algn="l">
              <a:spcBef>
                <a:spcPts val="0"/>
              </a:spcBef>
              <a:spcAft>
                <a:spcPts val="0"/>
              </a:spcAft>
              <a:buSzPts val="1500"/>
              <a:buChar char="●"/>
            </a:pPr>
            <a:r>
              <a:rPr lang="tr" sz="1500"/>
              <a:t>Etiketli eğitim verimizin bulunmadığı</a:t>
            </a:r>
            <a:endParaRPr sz="1500"/>
          </a:p>
          <a:p>
            <a:pPr indent="0" lvl="0" marL="0" rtl="0" algn="l">
              <a:spcBef>
                <a:spcPts val="1200"/>
              </a:spcBef>
              <a:spcAft>
                <a:spcPts val="1200"/>
              </a:spcAft>
              <a:buNone/>
            </a:pPr>
            <a:r>
              <a:rPr lang="tr" sz="1500"/>
              <a:t>durumlarda kullanılabilir.</a:t>
            </a:r>
            <a:endParaRPr/>
          </a:p>
        </p:txBody>
      </p:sp>
      <p:sp>
        <p:nvSpPr>
          <p:cNvPr id="94" name="Google Shape;94;gecef63b867_0_13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sz="1500"/>
              <a:t>Örnekleri</a:t>
            </a:r>
            <a:endParaRPr b="1" sz="1500"/>
          </a:p>
          <a:p>
            <a:pPr indent="0" lvl="0" marL="0" rtl="0" algn="l">
              <a:spcBef>
                <a:spcPts val="1200"/>
              </a:spcBef>
              <a:spcAft>
                <a:spcPts val="0"/>
              </a:spcAft>
              <a:buNone/>
            </a:pPr>
            <a:r>
              <a:rPr b="1" lang="tr" sz="1500"/>
              <a:t>Güvenlik: </a:t>
            </a:r>
            <a:endParaRPr b="1" sz="1500"/>
          </a:p>
          <a:p>
            <a:pPr indent="0" lvl="0" marL="0" rtl="0" algn="l">
              <a:spcBef>
                <a:spcPts val="1200"/>
              </a:spcBef>
              <a:spcAft>
                <a:spcPts val="0"/>
              </a:spcAft>
              <a:buNone/>
            </a:pPr>
            <a:r>
              <a:rPr lang="tr" sz="1500"/>
              <a:t>Veri kümelerindeki olağandışı veri noktalarını tanımlandığı kümeleme anormalliği algılaması</a:t>
            </a:r>
            <a:endParaRPr sz="1500"/>
          </a:p>
          <a:p>
            <a:pPr indent="0" lvl="0" marL="0" rtl="0" algn="l">
              <a:spcBef>
                <a:spcPts val="1200"/>
              </a:spcBef>
              <a:spcAft>
                <a:spcPts val="0"/>
              </a:spcAft>
              <a:buNone/>
            </a:pPr>
            <a:r>
              <a:rPr b="1" lang="tr" sz="1500"/>
              <a:t>Pazarlama:</a:t>
            </a:r>
            <a:endParaRPr b="1" sz="1500"/>
          </a:p>
          <a:p>
            <a:pPr indent="0" lvl="0" marL="0" rtl="0" algn="l">
              <a:spcBef>
                <a:spcPts val="1200"/>
              </a:spcBef>
              <a:spcAft>
                <a:spcPts val="1200"/>
              </a:spcAft>
              <a:buNone/>
            </a:pPr>
            <a:r>
              <a:rPr lang="tr" sz="1500"/>
              <a:t>Veri noktaları arasındaki ilişkileri bulduğu ilişki madenciliği</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0" st="0"/>
                                            </p:txEl>
                                          </p:spTgt>
                                        </p:tgtEl>
                                        <p:attrNameLst>
                                          <p:attrName>style.visibility</p:attrName>
                                        </p:attrNameLst>
                                      </p:cBhvr>
                                      <p:to>
                                        <p:strVal val="visible"/>
                                      </p:to>
                                    </p:set>
                                    <p:animEffect filter="fade" transition="in">
                                      <p:cBhvr>
                                        <p:cTn dur="1000"/>
                                        <p:tgtEl>
                                          <p:spTgt spid="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1" st="1"/>
                                            </p:txEl>
                                          </p:spTgt>
                                        </p:tgtEl>
                                        <p:attrNameLst>
                                          <p:attrName>style.visibility</p:attrName>
                                        </p:attrNameLst>
                                      </p:cBhvr>
                                      <p:to>
                                        <p:strVal val="visible"/>
                                      </p:to>
                                    </p:set>
                                    <p:animEffect filter="fade" transition="in">
                                      <p:cBhvr>
                                        <p:cTn dur="1000"/>
                                        <p:tgtEl>
                                          <p:spTgt spid="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2" st="2"/>
                                            </p:txEl>
                                          </p:spTgt>
                                        </p:tgtEl>
                                        <p:attrNameLst>
                                          <p:attrName>style.visibility</p:attrName>
                                        </p:attrNameLst>
                                      </p:cBhvr>
                                      <p:to>
                                        <p:strVal val="visible"/>
                                      </p:to>
                                    </p:set>
                                    <p:animEffect filter="fade" transition="in">
                                      <p:cBhvr>
                                        <p:cTn dur="1000"/>
                                        <p:tgtEl>
                                          <p:spTgt spid="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3" st="3"/>
                                            </p:txEl>
                                          </p:spTgt>
                                        </p:tgtEl>
                                        <p:attrNameLst>
                                          <p:attrName>style.visibility</p:attrName>
                                        </p:attrNameLst>
                                      </p:cBhvr>
                                      <p:to>
                                        <p:strVal val="visible"/>
                                      </p:to>
                                    </p:set>
                                    <p:animEffect filter="fade" transition="in">
                                      <p:cBhvr>
                                        <p:cTn dur="1000"/>
                                        <p:tgtEl>
                                          <p:spTgt spid="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4" st="4"/>
                                            </p:txEl>
                                          </p:spTgt>
                                        </p:tgtEl>
                                        <p:attrNameLst>
                                          <p:attrName>style.visibility</p:attrName>
                                        </p:attrNameLst>
                                      </p:cBhvr>
                                      <p:to>
                                        <p:strVal val="visible"/>
                                      </p:to>
                                    </p:set>
                                    <p:animEffect filter="fade" transition="in">
                                      <p:cBhvr>
                                        <p:cTn dur="1000"/>
                                        <p:tgtEl>
                                          <p:spTgt spid="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5" st="5"/>
                                            </p:txEl>
                                          </p:spTgt>
                                        </p:tgtEl>
                                        <p:attrNameLst>
                                          <p:attrName>style.visibility</p:attrName>
                                        </p:attrNameLst>
                                      </p:cBhvr>
                                      <p:to>
                                        <p:strVal val="visible"/>
                                      </p:to>
                                    </p:set>
                                    <p:animEffect filter="fade" transition="in">
                                      <p:cBhvr>
                                        <p:cTn dur="1000"/>
                                        <p:tgtEl>
                                          <p:spTgt spid="9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6" st="6"/>
                                            </p:txEl>
                                          </p:spTgt>
                                        </p:tgtEl>
                                        <p:attrNameLst>
                                          <p:attrName>style.visibility</p:attrName>
                                        </p:attrNameLst>
                                      </p:cBhvr>
                                      <p:to>
                                        <p:strVal val="visible"/>
                                      </p:to>
                                    </p:set>
                                    <p:animEffect filter="fade" transition="in">
                                      <p:cBhvr>
                                        <p:cTn dur="1000"/>
                                        <p:tgtEl>
                                          <p:spTgt spid="9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7" st="7"/>
                                            </p:txEl>
                                          </p:spTgt>
                                        </p:tgtEl>
                                        <p:attrNameLst>
                                          <p:attrName>style.visibility</p:attrName>
                                        </p:attrNameLst>
                                      </p:cBhvr>
                                      <p:to>
                                        <p:strVal val="visible"/>
                                      </p:to>
                                    </p:set>
                                    <p:animEffect filter="fade" transition="in">
                                      <p:cBhvr>
                                        <p:cTn dur="1000"/>
                                        <p:tgtEl>
                                          <p:spTgt spid="9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0" st="0"/>
                                            </p:txEl>
                                          </p:spTgt>
                                        </p:tgtEl>
                                        <p:attrNameLst>
                                          <p:attrName>style.visibility</p:attrName>
                                        </p:attrNameLst>
                                      </p:cBhvr>
                                      <p:to>
                                        <p:strVal val="visible"/>
                                      </p:to>
                                    </p:set>
                                    <p:animEffect filter="fade" transition="in">
                                      <p:cBhvr>
                                        <p:cTn dur="1000"/>
                                        <p:tgtEl>
                                          <p:spTgt spid="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1" st="1"/>
                                            </p:txEl>
                                          </p:spTgt>
                                        </p:tgtEl>
                                        <p:attrNameLst>
                                          <p:attrName>style.visibility</p:attrName>
                                        </p:attrNameLst>
                                      </p:cBhvr>
                                      <p:to>
                                        <p:strVal val="visible"/>
                                      </p:to>
                                    </p:set>
                                    <p:animEffect filter="fade" transition="in">
                                      <p:cBhvr>
                                        <p:cTn dur="1000"/>
                                        <p:tgtEl>
                                          <p:spTgt spid="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2" st="2"/>
                                            </p:txEl>
                                          </p:spTgt>
                                        </p:tgtEl>
                                        <p:attrNameLst>
                                          <p:attrName>style.visibility</p:attrName>
                                        </p:attrNameLst>
                                      </p:cBhvr>
                                      <p:to>
                                        <p:strVal val="visible"/>
                                      </p:to>
                                    </p:set>
                                    <p:animEffect filter="fade" transition="in">
                                      <p:cBhvr>
                                        <p:cTn dur="1000"/>
                                        <p:tgtEl>
                                          <p:spTgt spid="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3" st="3"/>
                                            </p:txEl>
                                          </p:spTgt>
                                        </p:tgtEl>
                                        <p:attrNameLst>
                                          <p:attrName>style.visibility</p:attrName>
                                        </p:attrNameLst>
                                      </p:cBhvr>
                                      <p:to>
                                        <p:strVal val="visible"/>
                                      </p:to>
                                    </p:set>
                                    <p:animEffect filter="fade" transition="in">
                                      <p:cBhvr>
                                        <p:cTn dur="1000"/>
                                        <p:tgtEl>
                                          <p:spTgt spid="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4" st="4"/>
                                            </p:txEl>
                                          </p:spTgt>
                                        </p:tgtEl>
                                        <p:attrNameLst>
                                          <p:attrName>style.visibility</p:attrName>
                                        </p:attrNameLst>
                                      </p:cBhvr>
                                      <p:to>
                                        <p:strVal val="visible"/>
                                      </p:to>
                                    </p:set>
                                    <p:animEffect filter="fade" transition="in">
                                      <p:cBhvr>
                                        <p:cTn dur="1000"/>
                                        <p:tgtEl>
                                          <p:spTgt spid="9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ecef63b867_0_1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Unsupervised Learning Algoritmaları</a:t>
            </a:r>
            <a:endParaRPr/>
          </a:p>
        </p:txBody>
      </p:sp>
      <p:sp>
        <p:nvSpPr>
          <p:cNvPr id="100" name="Google Shape;100;gecef63b867_0_138"/>
          <p:cNvSpPr txBox="1"/>
          <p:nvPr>
            <p:ph idx="1" type="body"/>
          </p:nvPr>
        </p:nvSpPr>
        <p:spPr>
          <a:xfrm>
            <a:off x="311700" y="1152475"/>
            <a:ext cx="3999900" cy="3416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sz="1500"/>
              <a:t>Clustering</a:t>
            </a:r>
            <a:endParaRPr b="1" sz="1500"/>
          </a:p>
          <a:p>
            <a:pPr indent="-323850" lvl="0" marL="457200" rtl="0" algn="l">
              <a:spcBef>
                <a:spcPts val="0"/>
              </a:spcBef>
              <a:spcAft>
                <a:spcPts val="0"/>
              </a:spcAft>
              <a:buSzPts val="1500"/>
              <a:buChar char="●"/>
            </a:pPr>
            <a:r>
              <a:rPr lang="tr" sz="1500"/>
              <a:t>Centroid-based</a:t>
            </a:r>
            <a:endParaRPr sz="1500"/>
          </a:p>
          <a:p>
            <a:pPr indent="-323850" lvl="0" marL="457200" rtl="0" algn="l">
              <a:spcBef>
                <a:spcPts val="0"/>
              </a:spcBef>
              <a:spcAft>
                <a:spcPts val="0"/>
              </a:spcAft>
              <a:buSzPts val="1500"/>
              <a:buChar char="●"/>
            </a:pPr>
            <a:r>
              <a:rPr lang="tr" sz="1500"/>
              <a:t>Density-based Spatial Clustering (DBSCAN)</a:t>
            </a:r>
            <a:endParaRPr sz="1500"/>
          </a:p>
          <a:p>
            <a:pPr indent="-323850" lvl="0" marL="457200" rtl="0" algn="l">
              <a:spcBef>
                <a:spcPts val="0"/>
              </a:spcBef>
              <a:spcAft>
                <a:spcPts val="0"/>
              </a:spcAft>
              <a:buSzPts val="1500"/>
              <a:buChar char="●"/>
            </a:pPr>
            <a:r>
              <a:rPr lang="tr" sz="1500"/>
              <a:t>Hierarchical Cluster Analysis (HCA) </a:t>
            </a:r>
            <a:endParaRPr sz="1500"/>
          </a:p>
          <a:p>
            <a:pPr indent="-323850" lvl="0" marL="457200" rtl="0" algn="l">
              <a:spcBef>
                <a:spcPts val="0"/>
              </a:spcBef>
              <a:spcAft>
                <a:spcPts val="0"/>
              </a:spcAft>
              <a:buSzPts val="1500"/>
              <a:buChar char="●"/>
            </a:pPr>
            <a:r>
              <a:rPr lang="tr" sz="1500"/>
              <a:t>Affinity Propagation</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b="1" lang="tr" sz="1500"/>
              <a:t>Anomaly Detection and Novelty Detection</a:t>
            </a:r>
            <a:endParaRPr b="1" sz="1500"/>
          </a:p>
          <a:p>
            <a:pPr indent="-323850" lvl="0" marL="457200" rtl="0" algn="l">
              <a:spcBef>
                <a:spcPts val="0"/>
              </a:spcBef>
              <a:spcAft>
                <a:spcPts val="0"/>
              </a:spcAft>
              <a:buSzPts val="1500"/>
              <a:buChar char="●"/>
            </a:pPr>
            <a:r>
              <a:rPr lang="tr" sz="1500"/>
              <a:t>One-class SVM</a:t>
            </a:r>
            <a:endParaRPr sz="1500"/>
          </a:p>
          <a:p>
            <a:pPr indent="-323850" lvl="0" marL="457200" rtl="0" algn="l">
              <a:spcBef>
                <a:spcPts val="0"/>
              </a:spcBef>
              <a:spcAft>
                <a:spcPts val="0"/>
              </a:spcAft>
              <a:buSzPts val="1500"/>
              <a:buChar char="●"/>
            </a:pPr>
            <a:r>
              <a:rPr lang="tr" sz="1500"/>
              <a:t>Isolation Forest </a:t>
            </a:r>
            <a:endParaRPr/>
          </a:p>
        </p:txBody>
      </p:sp>
      <p:sp>
        <p:nvSpPr>
          <p:cNvPr id="101" name="Google Shape;101;gecef63b867_0_13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sz="1500"/>
              <a:t>Visualization and dimensionality reduction</a:t>
            </a:r>
            <a:endParaRPr b="1" sz="1500"/>
          </a:p>
          <a:p>
            <a:pPr indent="-323850" lvl="0" marL="457200" rtl="0" algn="l">
              <a:spcBef>
                <a:spcPts val="0"/>
              </a:spcBef>
              <a:spcAft>
                <a:spcPts val="0"/>
              </a:spcAft>
              <a:buSzPts val="1500"/>
              <a:buChar char="●"/>
            </a:pPr>
            <a:r>
              <a:rPr lang="tr" sz="1500"/>
              <a:t>Principal Component Analysis (PCA) </a:t>
            </a:r>
            <a:endParaRPr sz="1500"/>
          </a:p>
          <a:p>
            <a:pPr indent="-323850" lvl="0" marL="457200" rtl="0" algn="l">
              <a:spcBef>
                <a:spcPts val="0"/>
              </a:spcBef>
              <a:spcAft>
                <a:spcPts val="0"/>
              </a:spcAft>
              <a:buSzPts val="1500"/>
              <a:buChar char="●"/>
            </a:pPr>
            <a:r>
              <a:rPr lang="tr" sz="1500"/>
              <a:t>Kernel PCA </a:t>
            </a:r>
            <a:endParaRPr sz="1500"/>
          </a:p>
          <a:p>
            <a:pPr indent="-323850" lvl="0" marL="457200" rtl="0" algn="l">
              <a:spcBef>
                <a:spcPts val="0"/>
              </a:spcBef>
              <a:spcAft>
                <a:spcPts val="0"/>
              </a:spcAft>
              <a:buSzPts val="1500"/>
              <a:buChar char="●"/>
            </a:pPr>
            <a:r>
              <a:rPr lang="tr" sz="1500"/>
              <a:t>Locally Linear Embedding (LLE)</a:t>
            </a:r>
            <a:endParaRPr sz="1500"/>
          </a:p>
          <a:p>
            <a:pPr indent="-323850" lvl="0" marL="457200" rtl="0" algn="l">
              <a:spcBef>
                <a:spcPts val="0"/>
              </a:spcBef>
              <a:spcAft>
                <a:spcPts val="0"/>
              </a:spcAft>
              <a:buSzPts val="1500"/>
              <a:buChar char="●"/>
            </a:pPr>
            <a:r>
              <a:rPr lang="tr" sz="1500"/>
              <a:t>t-Distributed Stochastic Neighbor Embedding (t-SNE)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tr" sz="1500"/>
              <a:t>Association rule learning </a:t>
            </a:r>
            <a:endParaRPr b="1" sz="1500"/>
          </a:p>
          <a:p>
            <a:pPr indent="-323850" lvl="0" marL="457200" rtl="0" algn="l">
              <a:spcBef>
                <a:spcPts val="0"/>
              </a:spcBef>
              <a:spcAft>
                <a:spcPts val="0"/>
              </a:spcAft>
              <a:buSzPts val="1500"/>
              <a:buChar char="●"/>
            </a:pPr>
            <a:r>
              <a:rPr lang="tr" sz="1500"/>
              <a:t>Apriori</a:t>
            </a:r>
            <a:endParaRPr sz="1500"/>
          </a:p>
          <a:p>
            <a:pPr indent="-323850" lvl="0" marL="457200" rtl="0" algn="l">
              <a:spcBef>
                <a:spcPts val="0"/>
              </a:spcBef>
              <a:spcAft>
                <a:spcPts val="0"/>
              </a:spcAft>
              <a:buSzPts val="1500"/>
              <a:buChar char="●"/>
            </a:pPr>
            <a:r>
              <a:rPr lang="tr" sz="1500"/>
              <a:t>Eclat </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ecef63b867_0_36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Model Eğitiminde Karşılaşılabilecek Hatalar</a:t>
            </a:r>
            <a:endParaRPr/>
          </a:p>
        </p:txBody>
      </p:sp>
      <p:sp>
        <p:nvSpPr>
          <p:cNvPr id="107" name="Google Shape;107;gecef63b867_0_36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lang="tr" sz="2032"/>
              <a:t>Underfitting &amp; Overfitting</a:t>
            </a:r>
            <a:endParaRPr sz="2032"/>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ecef63b867_0_2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Underfitting &amp; Overfitting</a:t>
            </a:r>
            <a:endParaRPr/>
          </a:p>
        </p:txBody>
      </p:sp>
      <p:sp>
        <p:nvSpPr>
          <p:cNvPr id="113" name="Google Shape;113;gecef63b867_0_285"/>
          <p:cNvSpPr txBox="1"/>
          <p:nvPr>
            <p:ph idx="1" type="body"/>
          </p:nvPr>
        </p:nvSpPr>
        <p:spPr>
          <a:xfrm>
            <a:off x="311700" y="1152475"/>
            <a:ext cx="3999900" cy="223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u="sng"/>
              <a:t>Underfitting</a:t>
            </a:r>
            <a:endParaRPr u="sng"/>
          </a:p>
          <a:p>
            <a:pPr indent="0" lvl="0" marL="0" rtl="0" algn="l">
              <a:spcBef>
                <a:spcPts val="1200"/>
              </a:spcBef>
              <a:spcAft>
                <a:spcPts val="1200"/>
              </a:spcAft>
              <a:buNone/>
            </a:pPr>
            <a:r>
              <a:rPr lang="tr"/>
              <a:t>Makine Öğrenmesi modelinin verimizin trendini yakalayamadığında ortaya çıkan bir problemdir. Bir başka deyişle, modelimizin veriyi yeterince öğrenememesi veya veriden yeterli anlamı çıkartamamasıdır.</a:t>
            </a:r>
            <a:endParaRPr>
              <a:solidFill>
                <a:srgbClr val="FF0000"/>
              </a:solidFill>
            </a:endParaRPr>
          </a:p>
        </p:txBody>
      </p:sp>
      <p:sp>
        <p:nvSpPr>
          <p:cNvPr id="114" name="Google Shape;114;gecef63b867_0_285"/>
          <p:cNvSpPr txBox="1"/>
          <p:nvPr>
            <p:ph idx="2" type="body"/>
          </p:nvPr>
        </p:nvSpPr>
        <p:spPr>
          <a:xfrm>
            <a:off x="4832400" y="1152475"/>
            <a:ext cx="3999900" cy="255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u="sng"/>
              <a:t>Overfitting</a:t>
            </a:r>
            <a:endParaRPr u="sng"/>
          </a:p>
          <a:p>
            <a:pPr indent="0" lvl="0" marL="0" rtl="0" algn="l">
              <a:spcBef>
                <a:spcPts val="1200"/>
              </a:spcBef>
              <a:spcAft>
                <a:spcPts val="1200"/>
              </a:spcAft>
              <a:buNone/>
            </a:pPr>
            <a:r>
              <a:rPr lang="tr"/>
              <a:t>Makine Öğrenmesi modelinin, verimizin trendini yakalaması gerekenden daha çok yakaladığında ortaya çıkan bir problemdir. Bir başka deyişle, modelimiz ona verdiğimiz veriyi öğrenmekten çok ezberler ve daha önce görmediği veriler üzerinde başarılı bir çıkarım yapamaz.</a:t>
            </a:r>
            <a:endParaRPr/>
          </a:p>
        </p:txBody>
      </p:sp>
      <p:sp>
        <p:nvSpPr>
          <p:cNvPr id="115" name="Google Shape;115;gecef63b867_0_285"/>
          <p:cNvSpPr txBox="1"/>
          <p:nvPr/>
        </p:nvSpPr>
        <p:spPr>
          <a:xfrm>
            <a:off x="342900" y="3705525"/>
            <a:ext cx="42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a:ea typeface="Century"/>
              <a:cs typeface="Century"/>
              <a:sym typeface="Century"/>
            </a:endParaRPr>
          </a:p>
        </p:txBody>
      </p:sp>
      <p:pic>
        <p:nvPicPr>
          <p:cNvPr id="116" name="Google Shape;116;gecef63b867_0_285"/>
          <p:cNvPicPr preferRelativeResize="0"/>
          <p:nvPr/>
        </p:nvPicPr>
        <p:blipFill>
          <a:blip r:embed="rId3">
            <a:alphaModFix/>
          </a:blip>
          <a:stretch>
            <a:fillRect/>
          </a:stretch>
        </p:blipFill>
        <p:spPr>
          <a:xfrm>
            <a:off x="2121051" y="3190225"/>
            <a:ext cx="4901901" cy="1703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